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49.svg" ContentType="image/sv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3.png" ContentType="image/png"/>
  <Override PartName="/ppt/media/image36.png" ContentType="image/png"/>
  <Override PartName="/ppt/media/image4.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9.png" ContentType="image/png"/>
  <Override PartName="/ppt/media/image18.png" ContentType="image/png"/>
  <Override PartName="/ppt/media/image20.png" ContentType="image/png"/>
  <Override PartName="/ppt/media/image12.png" ContentType="image/png"/>
  <Override PartName="/ppt/media/image10.png" ContentType="image/png"/>
  <Override PartName="/ppt/media/image47.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1" name="PlaceHolder 2"/>
          <p:cNvSpPr>
            <a:spLocks noGrp="1"/>
          </p:cNvSpPr>
          <p:nvPr>
            <p:ph type="ftr" idx="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E4AF7C1-57B0-4247-966F-F259054ECF9E}"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
        <p:nvSpPr>
          <p:cNvPr id="3" name="PlaceHolder 4"/>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GB" sz="1800" strike="noStrike" u="none">
              <a:solidFill>
                <a:srgbClr val="000000"/>
              </a:solidFill>
              <a:effectLst/>
              <a:uFillTx/>
              <a:latin typeface="Arial"/>
            </a:endParaRPr>
          </a:p>
        </p:txBody>
      </p:sp>
      <p:sp>
        <p:nvSpPr>
          <p:cNvPr id="4" name="PlaceHolder 5"/>
          <p:cNvSpPr>
            <a:spLocks noGrp="1"/>
          </p:cNvSpPr>
          <p:nvPr>
            <p:ph type="body"/>
          </p:nvPr>
        </p:nvSpPr>
        <p:spPr>
          <a:xfrm>
            <a:off x="720000" y="1980000"/>
            <a:ext cx="16458480" cy="5965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GB"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GB" sz="2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GB" sz="20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GB"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GB"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GB"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GB"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48" name="PlaceHolder 2"/>
          <p:cNvSpPr>
            <a:spLocks noGrp="1"/>
          </p:cNvSpPr>
          <p:nvPr>
            <p:ph type="body"/>
          </p:nvPr>
        </p:nvSpPr>
        <p:spPr>
          <a:xfrm>
            <a:off x="457200" y="1535040"/>
            <a:ext cx="403956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GB" sz="2400" strike="noStrike" u="none">
              <a:solidFill>
                <a:srgbClr val="000000"/>
              </a:solidFill>
              <a:effectLst/>
              <a:uFillTx/>
              <a:latin typeface="Arial"/>
            </a:endParaRPr>
          </a:p>
        </p:txBody>
      </p:sp>
      <p:sp>
        <p:nvSpPr>
          <p:cNvPr id="49" name="PlaceHolder 3"/>
          <p:cNvSpPr>
            <a:spLocks noGrp="1"/>
          </p:cNvSpPr>
          <p:nvPr>
            <p:ph type="body"/>
          </p:nvPr>
        </p:nvSpPr>
        <p:spPr>
          <a:xfrm>
            <a:off x="457200" y="2174760"/>
            <a:ext cx="403956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GB"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GB"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GB"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GB"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GB" sz="1600" strike="noStrike" u="none">
              <a:solidFill>
                <a:srgbClr val="000000"/>
              </a:solidFill>
              <a:effectLst/>
              <a:uFillTx/>
              <a:latin typeface="Arial"/>
            </a:endParaRPr>
          </a:p>
        </p:txBody>
      </p:sp>
      <p:sp>
        <p:nvSpPr>
          <p:cNvPr id="50" name="PlaceHolder 4"/>
          <p:cNvSpPr>
            <a:spLocks noGrp="1"/>
          </p:cNvSpPr>
          <p:nvPr>
            <p:ph type="body"/>
          </p:nvPr>
        </p:nvSpPr>
        <p:spPr>
          <a:xfrm>
            <a:off x="4645080" y="1535040"/>
            <a:ext cx="404100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GB" sz="2400" strike="noStrike" u="none">
              <a:solidFill>
                <a:srgbClr val="000000"/>
              </a:solidFill>
              <a:effectLst/>
              <a:uFillTx/>
              <a:latin typeface="Arial"/>
            </a:endParaRPr>
          </a:p>
        </p:txBody>
      </p:sp>
      <p:sp>
        <p:nvSpPr>
          <p:cNvPr id="51" name="PlaceHolder 5"/>
          <p:cNvSpPr>
            <a:spLocks noGrp="1"/>
          </p:cNvSpPr>
          <p:nvPr>
            <p:ph type="body"/>
          </p:nvPr>
        </p:nvSpPr>
        <p:spPr>
          <a:xfrm>
            <a:off x="4645080" y="2174760"/>
            <a:ext cx="404100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GB" sz="2400" strike="noStrike" u="none">
              <a:solidFill>
                <a:srgbClr val="000000"/>
              </a:solidFill>
              <a:effectLst/>
              <a:uFillTx/>
              <a:latin typeface="Arial"/>
            </a:endParaRPr>
          </a:p>
          <a:p>
            <a:pPr lvl="1" marL="743040" indent="-28584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GB" sz="2000" strike="noStrike" u="none">
              <a:solidFill>
                <a:srgbClr val="000000"/>
              </a:solidFill>
              <a:effectLst/>
              <a:uFillTx/>
              <a:latin typeface="Arial"/>
            </a:endParaRPr>
          </a:p>
          <a:p>
            <a:pPr lvl="2" marL="11430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GB" sz="1800" strike="noStrike" u="none">
              <a:solidFill>
                <a:srgbClr val="000000"/>
              </a:solidFill>
              <a:effectLst/>
              <a:uFillTx/>
              <a:latin typeface="Arial"/>
            </a:endParaRPr>
          </a:p>
          <a:p>
            <a:pPr lvl="3" marL="16002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GB" sz="1600" strike="noStrike" u="none">
              <a:solidFill>
                <a:srgbClr val="000000"/>
              </a:solidFill>
              <a:effectLst/>
              <a:uFillTx/>
              <a:latin typeface="Arial"/>
            </a:endParaRPr>
          </a:p>
          <a:p>
            <a:pPr lvl="4" marL="2057400" indent="-228600" defTabSz="9144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GB" sz="1600" strike="noStrike" u="none">
              <a:solidFill>
                <a:srgbClr val="000000"/>
              </a:solidFill>
              <a:effectLst/>
              <a:uFillTx/>
              <a:latin typeface="Arial"/>
            </a:endParaRPr>
          </a:p>
        </p:txBody>
      </p:sp>
      <p:sp>
        <p:nvSpPr>
          <p:cNvPr id="52" name="PlaceHolder 6"/>
          <p:cNvSpPr>
            <a:spLocks noGrp="1"/>
          </p:cNvSpPr>
          <p:nvPr>
            <p:ph type="dt" idx="28"/>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53" name="PlaceHolder 7"/>
          <p:cNvSpPr>
            <a:spLocks noGrp="1"/>
          </p:cNvSpPr>
          <p:nvPr>
            <p:ph type="ftr" idx="2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54" name="PlaceHolder 8"/>
          <p:cNvSpPr>
            <a:spLocks noGrp="1"/>
          </p:cNvSpPr>
          <p:nvPr>
            <p:ph type="sldNum" idx="3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C813052-B934-4E09-92A8-893B43905B4A}"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56" name="PlaceHolder 2"/>
          <p:cNvSpPr>
            <a:spLocks noGrp="1"/>
          </p:cNvSpPr>
          <p:nvPr>
            <p:ph type="dt" idx="3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57" name="PlaceHolder 3"/>
          <p:cNvSpPr>
            <a:spLocks noGrp="1"/>
          </p:cNvSpPr>
          <p:nvPr>
            <p:ph type="ftr" idx="3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58" name="PlaceHolder 4"/>
          <p:cNvSpPr>
            <a:spLocks noGrp="1"/>
          </p:cNvSpPr>
          <p:nvPr>
            <p:ph type="sldNum" idx="3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58F751A-E3E5-44FD-8EB1-0DDBBAC359E0}"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2880"/>
            <a:ext cx="3007440" cy="116136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GB" sz="2000" strike="noStrike" u="none">
              <a:solidFill>
                <a:srgbClr val="000000"/>
              </a:solidFill>
              <a:effectLst/>
              <a:uFillTx/>
              <a:latin typeface="Arial"/>
            </a:endParaRPr>
          </a:p>
        </p:txBody>
      </p:sp>
      <p:sp>
        <p:nvSpPr>
          <p:cNvPr id="6" name="PlaceHolder 2"/>
          <p:cNvSpPr>
            <a:spLocks noGrp="1"/>
          </p:cNvSpPr>
          <p:nvPr>
            <p:ph type="body"/>
          </p:nvPr>
        </p:nvSpPr>
        <p:spPr>
          <a:xfrm>
            <a:off x="3575160" y="272880"/>
            <a:ext cx="5110920" cy="585252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GB"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GB"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GB"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GB"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GB" sz="2000" strike="noStrike" u="none">
              <a:solidFill>
                <a:srgbClr val="000000"/>
              </a:solidFill>
              <a:effectLst/>
              <a:uFillTx/>
              <a:latin typeface="Arial"/>
            </a:endParaRPr>
          </a:p>
        </p:txBody>
      </p:sp>
      <p:sp>
        <p:nvSpPr>
          <p:cNvPr id="7" name="PlaceHolder 3"/>
          <p:cNvSpPr>
            <a:spLocks noGrp="1"/>
          </p:cNvSpPr>
          <p:nvPr>
            <p:ph type="body"/>
          </p:nvPr>
        </p:nvSpPr>
        <p:spPr>
          <a:xfrm>
            <a:off x="457200" y="1434960"/>
            <a:ext cx="3007440" cy="46904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GB" sz="1400" strike="noStrike" u="none">
              <a:solidFill>
                <a:srgbClr val="000000"/>
              </a:solidFill>
              <a:effectLst/>
              <a:uFillTx/>
              <a:latin typeface="Arial"/>
            </a:endParaRPr>
          </a:p>
        </p:txBody>
      </p:sp>
      <p:sp>
        <p:nvSpPr>
          <p:cNvPr id="8" name="PlaceHolder 4"/>
          <p:cNvSpPr>
            <a:spLocks noGrp="1"/>
          </p:cNvSpPr>
          <p:nvPr>
            <p:ph type="dt" idx="4"/>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9" name="PlaceHolder 5"/>
          <p:cNvSpPr>
            <a:spLocks noGrp="1"/>
          </p:cNvSpPr>
          <p:nvPr>
            <p:ph type="ftr" idx="5"/>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6D103A4-EB94-4B95-B60B-DBEF855AF9CE}"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1792440" y="4800600"/>
            <a:ext cx="5485680" cy="565920"/>
          </a:xfrm>
          <a:prstGeom prst="rect">
            <a:avLst/>
          </a:prstGeom>
          <a:noFill/>
          <a:ln w="0">
            <a:noFill/>
          </a:ln>
        </p:spPr>
        <p:txBody>
          <a:bodyPr lIns="91440" rIns="91440" tIns="45720" bIns="45720" anchor="b">
            <a:noAutofit/>
          </a:bodyPr>
          <a:p>
            <a:pPr indent="0" defTabSz="914400">
              <a:lnSpc>
                <a:spcPct val="100000"/>
              </a:lnSpc>
              <a:buNone/>
              <a:tabLst>
                <a:tab algn="l" pos="0"/>
              </a:tabLst>
            </a:pPr>
            <a:r>
              <a:rPr b="1" lang="en-US" sz="2000" strike="noStrike" u="none">
                <a:solidFill>
                  <a:schemeClr val="dk1"/>
                </a:solidFill>
                <a:effectLst/>
                <a:uFillTx/>
                <a:latin typeface="Calibri"/>
              </a:rPr>
              <a:t>Click to edit Master title style</a:t>
            </a:r>
            <a:endParaRPr b="0" lang="en-GB" sz="2000" strike="noStrike" u="none">
              <a:solidFill>
                <a:srgbClr val="000000"/>
              </a:solidFill>
              <a:effectLst/>
              <a:uFillTx/>
              <a:latin typeface="Arial"/>
            </a:endParaRPr>
          </a:p>
        </p:txBody>
      </p:sp>
      <p:sp>
        <p:nvSpPr>
          <p:cNvPr id="12" name="PlaceHolder 2"/>
          <p:cNvSpPr>
            <a:spLocks noGrp="1"/>
          </p:cNvSpPr>
          <p:nvPr>
            <p:ph type="body"/>
          </p:nvPr>
        </p:nvSpPr>
        <p:spPr>
          <a:xfrm>
            <a:off x="1792440" y="612720"/>
            <a:ext cx="5485680" cy="411408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GB"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GB" sz="32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GB" sz="32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GB" sz="32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GB" sz="32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GB" sz="32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GB" sz="3200" strike="noStrike" u="none">
              <a:solidFill>
                <a:srgbClr val="000000"/>
              </a:solidFill>
              <a:effectLst/>
              <a:uFillTx/>
              <a:latin typeface="Arial"/>
            </a:endParaRPr>
          </a:p>
        </p:txBody>
      </p:sp>
      <p:sp>
        <p:nvSpPr>
          <p:cNvPr id="13" name="PlaceHolder 3"/>
          <p:cNvSpPr>
            <a:spLocks noGrp="1"/>
          </p:cNvSpPr>
          <p:nvPr>
            <p:ph type="body"/>
          </p:nvPr>
        </p:nvSpPr>
        <p:spPr>
          <a:xfrm>
            <a:off x="1792440" y="5367240"/>
            <a:ext cx="5485680" cy="8042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GB" sz="1400" strike="noStrike" u="none">
              <a:solidFill>
                <a:srgbClr val="000000"/>
              </a:solidFill>
              <a:effectLst/>
              <a:uFillTx/>
              <a:latin typeface="Arial"/>
            </a:endParaRPr>
          </a:p>
        </p:txBody>
      </p:sp>
      <p:sp>
        <p:nvSpPr>
          <p:cNvPr id="14" name="PlaceHolder 4"/>
          <p:cNvSpPr>
            <a:spLocks noGrp="1"/>
          </p:cNvSpPr>
          <p:nvPr>
            <p:ph type="dt" idx="7"/>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15" name="PlaceHolder 5"/>
          <p:cNvSpPr>
            <a:spLocks noGrp="1"/>
          </p:cNvSpPr>
          <p:nvPr>
            <p:ph type="ftr" idx="8"/>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CFBB92E-B682-4322-8185-44339F2B1B45}"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2130480"/>
            <a:ext cx="7771680" cy="146916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18" name="PlaceHolder 2"/>
          <p:cNvSpPr>
            <a:spLocks noGrp="1"/>
          </p:cNvSpPr>
          <p:nvPr>
            <p:ph type="dt" idx="10"/>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19" name="PlaceHolder 3"/>
          <p:cNvSpPr>
            <a:spLocks noGrp="1"/>
          </p:cNvSpPr>
          <p:nvPr>
            <p:ph type="ftr" idx="1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BEA93A7-EC63-471B-87C7-E52707464F33}"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22"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GB"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GB"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GB"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GB"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GB" sz="2000" strike="noStrike" u="none">
              <a:solidFill>
                <a:srgbClr val="000000"/>
              </a:solidFill>
              <a:effectLst/>
              <a:uFillTx/>
              <a:latin typeface="Arial"/>
            </a:endParaRPr>
          </a:p>
        </p:txBody>
      </p:sp>
      <p:sp>
        <p:nvSpPr>
          <p:cNvPr id="23" name="PlaceHolder 3"/>
          <p:cNvSpPr>
            <a:spLocks noGrp="1"/>
          </p:cNvSpPr>
          <p:nvPr>
            <p:ph type="dt" idx="13"/>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24" name="PlaceHolder 4"/>
          <p:cNvSpPr>
            <a:spLocks noGrp="1"/>
          </p:cNvSpPr>
          <p:nvPr>
            <p:ph type="ftr" idx="1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25" name="PlaceHolder 5"/>
          <p:cNvSpPr>
            <a:spLocks noGrp="1"/>
          </p:cNvSpPr>
          <p:nvPr>
            <p:ph type="sldNum" idx="1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6B54F3D-DB76-4FDE-BDB3-1A3E392289F9}"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6629400" y="274680"/>
            <a:ext cx="2056680" cy="5850720"/>
          </a:xfrm>
          <a:prstGeom prst="rect">
            <a:avLst/>
          </a:prstGeom>
          <a:noFill/>
          <a:ln w="0">
            <a:noFill/>
          </a:ln>
        </p:spPr>
        <p:txBody>
          <a:bodyPr lIns="91440" rIns="91440" tIns="45720" bIns="45720" anchor="ctr" vert="eaVert">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27" name="PlaceHolder 2"/>
          <p:cNvSpPr>
            <a:spLocks noGrp="1"/>
          </p:cNvSpPr>
          <p:nvPr>
            <p:ph type="body"/>
          </p:nvPr>
        </p:nvSpPr>
        <p:spPr>
          <a:xfrm>
            <a:off x="457200" y="274680"/>
            <a:ext cx="6019200" cy="585072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GB"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GB"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GB"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GB"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GB" sz="2000" strike="noStrike" u="none">
              <a:solidFill>
                <a:srgbClr val="000000"/>
              </a:solidFill>
              <a:effectLst/>
              <a:uFillTx/>
              <a:latin typeface="Arial"/>
            </a:endParaRPr>
          </a:p>
        </p:txBody>
      </p:sp>
      <p:sp>
        <p:nvSpPr>
          <p:cNvPr id="28" name="PlaceHolder 3"/>
          <p:cNvSpPr>
            <a:spLocks noGrp="1"/>
          </p:cNvSpPr>
          <p:nvPr>
            <p:ph type="dt" idx="16"/>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29" name="PlaceHolder 4"/>
          <p:cNvSpPr>
            <a:spLocks noGrp="1"/>
          </p:cNvSpPr>
          <p:nvPr>
            <p:ph type="ftr" idx="1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30" name="PlaceHolder 5"/>
          <p:cNvSpPr>
            <a:spLocks noGrp="1"/>
          </p:cNvSpPr>
          <p:nvPr>
            <p:ph type="sldNum" idx="1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E011690-12A7-4CF7-943A-C344662401F5}"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32"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GB" sz="3200" strike="noStrike" u="none">
              <a:solidFill>
                <a:srgbClr val="000000"/>
              </a:solidFill>
              <a:effectLst/>
              <a:uFillTx/>
              <a:latin typeface="Arial"/>
            </a:endParaRPr>
          </a:p>
          <a:p>
            <a:pPr lvl="1" marL="743040" indent="-28584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GB" sz="2800" strike="noStrike" u="none">
              <a:solidFill>
                <a:srgbClr val="000000"/>
              </a:solidFill>
              <a:effectLst/>
              <a:uFillTx/>
              <a:latin typeface="Arial"/>
            </a:endParaRPr>
          </a:p>
          <a:p>
            <a:pPr lvl="2" marL="1143000" indent="-22860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GB" sz="2400" strike="noStrike" u="none">
              <a:solidFill>
                <a:srgbClr val="000000"/>
              </a:solidFill>
              <a:effectLst/>
              <a:uFillTx/>
              <a:latin typeface="Arial"/>
            </a:endParaRPr>
          </a:p>
          <a:p>
            <a:pPr lvl="3" marL="16002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GB" sz="2000" strike="noStrike" u="none">
              <a:solidFill>
                <a:srgbClr val="000000"/>
              </a:solidFill>
              <a:effectLst/>
              <a:uFillTx/>
              <a:latin typeface="Arial"/>
            </a:endParaRPr>
          </a:p>
          <a:p>
            <a:pPr lvl="4" marL="20574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GB" sz="2000" strike="noStrike" u="none">
              <a:solidFill>
                <a:srgbClr val="000000"/>
              </a:solidFill>
              <a:effectLst/>
              <a:uFillTx/>
              <a:latin typeface="Arial"/>
            </a:endParaRPr>
          </a:p>
        </p:txBody>
      </p:sp>
      <p:sp>
        <p:nvSpPr>
          <p:cNvPr id="33" name="PlaceHolder 3"/>
          <p:cNvSpPr>
            <a:spLocks noGrp="1"/>
          </p:cNvSpPr>
          <p:nvPr>
            <p:ph type="dt" idx="19"/>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34" name="PlaceHolder 4"/>
          <p:cNvSpPr>
            <a:spLocks noGrp="1"/>
          </p:cNvSpPr>
          <p:nvPr>
            <p:ph type="ftr" idx="2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35" name="PlaceHolder 5"/>
          <p:cNvSpPr>
            <a:spLocks noGrp="1"/>
          </p:cNvSpPr>
          <p:nvPr>
            <p:ph type="sldNum" idx="2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4332130-F3D3-4F9D-8992-156A91CA3E9E}"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722160" y="4406760"/>
            <a:ext cx="7771680" cy="136152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4000" strike="noStrike" u="none" cap="all">
                <a:solidFill>
                  <a:schemeClr val="dk1"/>
                </a:solidFill>
                <a:effectLst/>
                <a:uFillTx/>
                <a:latin typeface="Calibri"/>
              </a:rPr>
              <a:t>Click to edit Master title style</a:t>
            </a:r>
            <a:endParaRPr b="0" lang="en-GB" sz="4000" strike="noStrike" u="none">
              <a:solidFill>
                <a:srgbClr val="000000"/>
              </a:solidFill>
              <a:effectLst/>
              <a:uFillTx/>
              <a:latin typeface="Arial"/>
            </a:endParaRPr>
          </a:p>
        </p:txBody>
      </p:sp>
      <p:sp>
        <p:nvSpPr>
          <p:cNvPr id="37" name="PlaceHolder 2"/>
          <p:cNvSpPr>
            <a:spLocks noGrp="1"/>
          </p:cNvSpPr>
          <p:nvPr>
            <p:ph type="body"/>
          </p:nvPr>
        </p:nvSpPr>
        <p:spPr>
          <a:xfrm>
            <a:off x="722160" y="2906640"/>
            <a:ext cx="7771680" cy="149940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GB" sz="2000" strike="noStrike" u="none">
              <a:solidFill>
                <a:srgbClr val="000000"/>
              </a:solidFill>
              <a:effectLst/>
              <a:uFillTx/>
              <a:latin typeface="Arial"/>
            </a:endParaRPr>
          </a:p>
        </p:txBody>
      </p:sp>
      <p:sp>
        <p:nvSpPr>
          <p:cNvPr id="38" name="PlaceHolder 3"/>
          <p:cNvSpPr>
            <a:spLocks noGrp="1"/>
          </p:cNvSpPr>
          <p:nvPr>
            <p:ph type="dt" idx="22"/>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39" name="PlaceHolder 4"/>
          <p:cNvSpPr>
            <a:spLocks noGrp="1"/>
          </p:cNvSpPr>
          <p:nvPr>
            <p:ph type="ftr" idx="2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40" name="PlaceHolder 5"/>
          <p:cNvSpPr>
            <a:spLocks noGrp="1"/>
          </p:cNvSpPr>
          <p:nvPr>
            <p:ph type="sldNum" idx="2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67D266F-1C27-4483-9765-57D596C9C1F2}"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b="0" lang="en-US" sz="4400" strike="noStrike" u="none">
                <a:solidFill>
                  <a:schemeClr val="dk1"/>
                </a:solidFill>
                <a:effectLst/>
                <a:uFillTx/>
                <a:latin typeface="Calibri"/>
              </a:rPr>
              <a:t>Click to edit Master title style</a:t>
            </a:r>
            <a:endParaRPr b="0" lang="en-GB" sz="4400" strike="noStrike" u="none">
              <a:solidFill>
                <a:srgbClr val="000000"/>
              </a:solidFill>
              <a:effectLst/>
              <a:uFillTx/>
              <a:latin typeface="Arial"/>
            </a:endParaRPr>
          </a:p>
        </p:txBody>
      </p:sp>
      <p:sp>
        <p:nvSpPr>
          <p:cNvPr id="42" name="PlaceHolder 2"/>
          <p:cNvSpPr>
            <a:spLocks noGrp="1"/>
          </p:cNvSpPr>
          <p:nvPr>
            <p:ph type="body"/>
          </p:nvPr>
        </p:nvSpPr>
        <p:spPr>
          <a:xfrm>
            <a:off x="45720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GB"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GB"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GB"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GB"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GB" sz="1800" strike="noStrike" u="none">
              <a:solidFill>
                <a:srgbClr val="000000"/>
              </a:solidFill>
              <a:effectLst/>
              <a:uFillTx/>
              <a:latin typeface="Arial"/>
            </a:endParaRPr>
          </a:p>
        </p:txBody>
      </p:sp>
      <p:sp>
        <p:nvSpPr>
          <p:cNvPr id="43" name="PlaceHolder 3"/>
          <p:cNvSpPr>
            <a:spLocks noGrp="1"/>
          </p:cNvSpPr>
          <p:nvPr>
            <p:ph type="body"/>
          </p:nvPr>
        </p:nvSpPr>
        <p:spPr>
          <a:xfrm>
            <a:off x="464832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GB" sz="2800" strike="noStrike" u="none">
              <a:solidFill>
                <a:srgbClr val="000000"/>
              </a:solidFill>
              <a:effectLst/>
              <a:uFillTx/>
              <a:latin typeface="Arial"/>
            </a:endParaRPr>
          </a:p>
          <a:p>
            <a:pPr lvl="1" marL="743040" indent="-285840" defTabSz="9144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GB" sz="2400" strike="noStrike" u="none">
              <a:solidFill>
                <a:srgbClr val="000000"/>
              </a:solidFill>
              <a:effectLst/>
              <a:uFillTx/>
              <a:latin typeface="Arial"/>
            </a:endParaRPr>
          </a:p>
          <a:p>
            <a:pPr lvl="2" marL="1143000" indent="-228600" defTabSz="9144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GB" sz="2000" strike="noStrike" u="none">
              <a:solidFill>
                <a:srgbClr val="000000"/>
              </a:solidFill>
              <a:effectLst/>
              <a:uFillTx/>
              <a:latin typeface="Arial"/>
            </a:endParaRPr>
          </a:p>
          <a:p>
            <a:pPr lvl="3" marL="16002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GB" sz="1800" strike="noStrike" u="none">
              <a:solidFill>
                <a:srgbClr val="000000"/>
              </a:solidFill>
              <a:effectLst/>
              <a:uFillTx/>
              <a:latin typeface="Arial"/>
            </a:endParaRPr>
          </a:p>
          <a:p>
            <a:pPr lvl="4" marL="2057400" indent="-228600" defTabSz="9144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GB" sz="1800" strike="noStrike" u="none">
              <a:solidFill>
                <a:srgbClr val="000000"/>
              </a:solidFill>
              <a:effectLst/>
              <a:uFillTx/>
              <a:latin typeface="Arial"/>
            </a:endParaRPr>
          </a:p>
        </p:txBody>
      </p:sp>
      <p:sp>
        <p:nvSpPr>
          <p:cNvPr id="44" name="PlaceHolder 4"/>
          <p:cNvSpPr>
            <a:spLocks noGrp="1"/>
          </p:cNvSpPr>
          <p:nvPr>
            <p:ph type="dt" idx="25"/>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GB" sz="1200" strike="noStrike" u="none">
              <a:solidFill>
                <a:srgbClr val="000000"/>
              </a:solidFill>
              <a:effectLst/>
              <a:uFillTx/>
              <a:latin typeface="Times New Roman"/>
            </a:endParaRPr>
          </a:p>
        </p:txBody>
      </p:sp>
      <p:sp>
        <p:nvSpPr>
          <p:cNvPr id="45" name="PlaceHolder 5"/>
          <p:cNvSpPr>
            <a:spLocks noGrp="1"/>
          </p:cNvSpPr>
          <p:nvPr>
            <p:ph type="ftr" idx="2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GB" sz="1400" strike="noStrike" u="none">
                <a:solidFill>
                  <a:srgbClr val="000000"/>
                </a:solidFill>
                <a:effectLst/>
                <a:uFillTx/>
                <a:latin typeface="Times New Roman"/>
              </a:defRPr>
            </a:lvl1pPr>
          </a:lstStyle>
          <a:p>
            <a:pPr indent="0" algn="ctr">
              <a:lnSpc>
                <a:spcPct val="100000"/>
              </a:lnSpc>
              <a:buNone/>
              <a:tabLst>
                <a:tab algn="l" pos="0"/>
              </a:tabLst>
            </a:pPr>
            <a:r>
              <a:rPr b="0" lang="en-GB" sz="1400" strike="noStrike" u="none">
                <a:solidFill>
                  <a:srgbClr val="000000"/>
                </a:solidFill>
                <a:effectLst/>
                <a:uFillTx/>
                <a:latin typeface="Times New Roman"/>
              </a:rPr>
              <a:t>&lt;footer&gt;</a:t>
            </a:r>
            <a:endParaRPr b="0" lang="en-GB" sz="1400" strike="noStrike" u="none">
              <a:solidFill>
                <a:srgbClr val="000000"/>
              </a:solidFill>
              <a:effectLst/>
              <a:uFillTx/>
              <a:latin typeface="Times New Roman"/>
            </a:endParaRPr>
          </a:p>
        </p:txBody>
      </p:sp>
      <p:sp>
        <p:nvSpPr>
          <p:cNvPr id="46" name="PlaceHolder 6"/>
          <p:cNvSpPr>
            <a:spLocks noGrp="1"/>
          </p:cNvSpPr>
          <p:nvPr>
            <p:ph type="sldNum" idx="2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418F622-4D64-4D8A-8F3B-E4AC10EF5FB3}" type="slidenum">
              <a:rPr b="0" lang="en-US" sz="1200" strike="noStrike" u="none">
                <a:solidFill>
                  <a:schemeClr val="dk1">
                    <a:tint val="75000"/>
                  </a:schemeClr>
                </a:solidFill>
                <a:effectLst/>
                <a:uFillTx/>
                <a:latin typeface="Calibri"/>
              </a:rPr>
              <a:t>&lt;number&gt;</a:t>
            </a:fld>
            <a:endParaRPr b="0" lang="en-GB"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svg"/><Relationship Id="rId7" Type="http://schemas.openxmlformats.org/officeDocument/2006/relationships/image" Target="../media/image48.png"/><Relationship Id="rId8" Type="http://schemas.openxmlformats.org/officeDocument/2006/relationships/image" Target="../media/image49.svg"/><Relationship Id="rId9"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 name="Group 2"/>
          <p:cNvGrpSpPr/>
          <p:nvPr/>
        </p:nvGrpSpPr>
        <p:grpSpPr>
          <a:xfrm>
            <a:off x="0" y="0"/>
            <a:ext cx="18287280" cy="10286280"/>
            <a:chOff x="0" y="0"/>
            <a:chExt cx="18287280" cy="10286280"/>
          </a:xfrm>
        </p:grpSpPr>
        <p:sp>
          <p:nvSpPr>
            <p:cNvPr id="60"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61" name="Group 4"/>
          <p:cNvGrpSpPr/>
          <p:nvPr/>
        </p:nvGrpSpPr>
        <p:grpSpPr>
          <a:xfrm>
            <a:off x="360" y="-85680"/>
            <a:ext cx="18287280" cy="10286280"/>
            <a:chOff x="360" y="-85680"/>
            <a:chExt cx="18287280" cy="10286280"/>
          </a:xfrm>
        </p:grpSpPr>
        <p:sp>
          <p:nvSpPr>
            <p:cNvPr id="62" name="Freeform 5"/>
            <p:cNvSpPr/>
            <p:nvPr/>
          </p:nvSpPr>
          <p:spPr>
            <a:xfrm>
              <a:off x="360" y="-8568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d8aff8"/>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63" name="TextBox 6"/>
          <p:cNvSpPr/>
          <p:nvPr/>
        </p:nvSpPr>
        <p:spPr>
          <a:xfrm>
            <a:off x="1079640" y="2089080"/>
            <a:ext cx="9269640" cy="3491640"/>
          </a:xfrm>
          <a:prstGeom prst="rect">
            <a:avLst/>
          </a:prstGeom>
          <a:noFill/>
          <a:ln w="0">
            <a:noFill/>
          </a:ln>
        </p:spPr>
        <p:style>
          <a:lnRef idx="0"/>
          <a:fillRef idx="0"/>
          <a:effectRef idx="0"/>
          <a:fontRef idx="minor"/>
        </p:style>
        <p:txBody>
          <a:bodyPr lIns="0" rIns="0" tIns="0" bIns="0" anchor="t">
            <a:spAutoFit/>
          </a:bodyPr>
          <a:p>
            <a:pPr algn="ctr" defTabSz="914400">
              <a:lnSpc>
                <a:spcPts val="6874"/>
              </a:lnSpc>
            </a:pPr>
            <a:r>
              <a:rPr b="1" lang="en-US" sz="5500" strike="noStrike" u="none">
                <a:solidFill>
                  <a:srgbClr val="000000"/>
                </a:solidFill>
                <a:effectLst/>
                <a:uFillTx/>
                <a:latin typeface="Montserrat Bold"/>
                <a:ea typeface="Montserrat Bold"/>
              </a:rPr>
              <a:t>Data-Driven Approach to Reducing Deadstock and Enhancing Sales in The Hardware Shop</a:t>
            </a:r>
            <a:endParaRPr b="0" lang="en-GB" sz="5500" strike="noStrike" u="none">
              <a:solidFill>
                <a:srgbClr val="000000"/>
              </a:solidFill>
              <a:effectLst/>
              <a:uFillTx/>
              <a:latin typeface="Arial"/>
            </a:endParaRPr>
          </a:p>
        </p:txBody>
      </p:sp>
      <p:grpSp>
        <p:nvGrpSpPr>
          <p:cNvPr id="64" name="Group 7"/>
          <p:cNvGrpSpPr/>
          <p:nvPr/>
        </p:nvGrpSpPr>
        <p:grpSpPr>
          <a:xfrm>
            <a:off x="16049160" y="9686880"/>
            <a:ext cx="2152440" cy="513720"/>
            <a:chOff x="16049160" y="9686880"/>
            <a:chExt cx="2152440" cy="513720"/>
          </a:xfrm>
        </p:grpSpPr>
        <p:sp>
          <p:nvSpPr>
            <p:cNvPr id="65" name="Freeform 8" descr="preencoded.png">
              <a:hlinkClick r:id="rId1"/>
            </p:cNvPr>
            <p:cNvSpPr/>
            <p:nvPr/>
          </p:nvSpPr>
          <p:spPr>
            <a:xfrm>
              <a:off x="16049160" y="9686880"/>
              <a:ext cx="2152440" cy="513720"/>
            </a:xfrm>
            <a:custGeom>
              <a:avLst/>
              <a:gdLst>
                <a:gd name="textAreaLeft" fmla="*/ 0 w 2152440"/>
                <a:gd name="textAreaRight" fmla="*/ 2153160 w 2152440"/>
                <a:gd name="textAreaTop" fmla="*/ 0 h 513720"/>
                <a:gd name="textAreaBottom" fmla="*/ 514440 h 513720"/>
              </a:gdLst>
              <a:ahLst/>
              <a:cxnLst/>
              <a:rect l="textAreaLeft" t="textAreaTop" r="textAreaRight" b="textAreaBottom"/>
              <a:pathLst>
                <a:path w="2870962" h="685800">
                  <a:moveTo>
                    <a:pt x="0" y="0"/>
                  </a:moveTo>
                  <a:lnTo>
                    <a:pt x="2870962" y="0"/>
                  </a:lnTo>
                  <a:lnTo>
                    <a:pt x="2870962" y="685800"/>
                  </a:lnTo>
                  <a:lnTo>
                    <a:pt x="0" y="6858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66" name="Group 9"/>
          <p:cNvGrpSpPr/>
          <p:nvPr/>
        </p:nvGrpSpPr>
        <p:grpSpPr>
          <a:xfrm>
            <a:off x="11430000" y="0"/>
            <a:ext cx="6857280" cy="10286280"/>
            <a:chOff x="11430000" y="0"/>
            <a:chExt cx="6857280" cy="10286280"/>
          </a:xfrm>
        </p:grpSpPr>
        <p:sp>
          <p:nvSpPr>
            <p:cNvPr id="67" name="Freeform 10" descr="preencoded.png"/>
            <p:cNvSpPr/>
            <p:nvPr/>
          </p:nvSpPr>
          <p:spPr>
            <a:xfrm>
              <a:off x="11430000" y="0"/>
              <a:ext cx="6857280" cy="10286280"/>
            </a:xfrm>
            <a:custGeom>
              <a:avLst/>
              <a:gdLst>
                <a:gd name="textAreaLeft" fmla="*/ 0 w 6857280"/>
                <a:gd name="textAreaRight" fmla="*/ 6858000 w 6857280"/>
                <a:gd name="textAreaTop" fmla="*/ 0 h 10286280"/>
                <a:gd name="textAreaBottom" fmla="*/ 10287000 h 10286280"/>
              </a:gdLst>
              <a:ahLst/>
              <a:cxnLst/>
              <a:rect l="textAreaLeft" t="textAreaTop" r="textAreaRight" b="textAreaBottom"/>
              <a:pathLst>
                <a:path w="9144000" h="13716000">
                  <a:moveTo>
                    <a:pt x="0" y="0"/>
                  </a:moveTo>
                  <a:lnTo>
                    <a:pt x="9144000" y="0"/>
                  </a:lnTo>
                  <a:lnTo>
                    <a:pt x="9144000" y="13716000"/>
                  </a:lnTo>
                  <a:lnTo>
                    <a:pt x="0" y="137160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68" name="TextBox 11"/>
          <p:cNvSpPr/>
          <p:nvPr/>
        </p:nvSpPr>
        <p:spPr>
          <a:xfrm>
            <a:off x="1079640" y="6010560"/>
            <a:ext cx="9269640" cy="460440"/>
          </a:xfrm>
          <a:prstGeom prst="rect">
            <a:avLst/>
          </a:prstGeom>
          <a:noFill/>
          <a:ln w="0">
            <a:noFill/>
          </a:ln>
        </p:spPr>
        <p:style>
          <a:lnRef idx="0"/>
          <a:fillRef idx="0"/>
          <a:effectRef idx="0"/>
          <a:fontRef idx="minor"/>
        </p:style>
        <p:txBody>
          <a:bodyPr lIns="0" rIns="0" tIns="0" bIns="0" anchor="t">
            <a:spAutoFit/>
          </a:bodyPr>
          <a:p>
            <a:pPr algn="ctr" defTabSz="914400">
              <a:lnSpc>
                <a:spcPts val="3626"/>
              </a:lnSpc>
            </a:pPr>
            <a:r>
              <a:rPr b="1" lang="en-US" sz="2380" strike="noStrike" u="none">
                <a:solidFill>
                  <a:srgbClr val="3d3838"/>
                </a:solidFill>
                <a:effectLst/>
                <a:uFillTx/>
                <a:latin typeface="Source Han Sans JP Bold"/>
                <a:ea typeface="Source Han Sans JP Bold"/>
              </a:rPr>
              <a:t>Name:</a:t>
            </a:r>
            <a:r>
              <a:rPr b="0" lang="en-US" sz="2380" strike="noStrike" u="none">
                <a:solidFill>
                  <a:srgbClr val="3d3838"/>
                </a:solidFill>
                <a:effectLst/>
                <a:uFillTx/>
                <a:latin typeface="Source Han Sans JP"/>
                <a:ea typeface="Source Han Sans JP"/>
              </a:rPr>
              <a:t> Bhawani Dutt</a:t>
            </a:r>
            <a:endParaRPr b="0" lang="en-GB" sz="2380" strike="noStrike" u="none">
              <a:solidFill>
                <a:srgbClr val="000000"/>
              </a:solidFill>
              <a:effectLst/>
              <a:uFillTx/>
              <a:latin typeface="Arial"/>
            </a:endParaRPr>
          </a:p>
        </p:txBody>
      </p:sp>
      <p:sp>
        <p:nvSpPr>
          <p:cNvPr id="69" name="TextBox 12"/>
          <p:cNvSpPr/>
          <p:nvPr/>
        </p:nvSpPr>
        <p:spPr>
          <a:xfrm>
            <a:off x="1079640" y="6820560"/>
            <a:ext cx="9269640" cy="460440"/>
          </a:xfrm>
          <a:prstGeom prst="rect">
            <a:avLst/>
          </a:prstGeom>
          <a:noFill/>
          <a:ln w="0">
            <a:noFill/>
          </a:ln>
        </p:spPr>
        <p:style>
          <a:lnRef idx="0"/>
          <a:fillRef idx="0"/>
          <a:effectRef idx="0"/>
          <a:fontRef idx="minor"/>
        </p:style>
        <p:txBody>
          <a:bodyPr lIns="0" rIns="0" tIns="0" bIns="0" anchor="t">
            <a:spAutoFit/>
          </a:bodyPr>
          <a:p>
            <a:pPr algn="ctr" defTabSz="914400">
              <a:lnSpc>
                <a:spcPts val="3626"/>
              </a:lnSpc>
            </a:pPr>
            <a:r>
              <a:rPr b="1" lang="en-US" sz="2380" strike="noStrike" u="none">
                <a:solidFill>
                  <a:srgbClr val="3d3838"/>
                </a:solidFill>
                <a:effectLst/>
                <a:uFillTx/>
                <a:latin typeface="Source Han Sans JP Bold"/>
                <a:ea typeface="Source Han Sans JP Bold"/>
              </a:rPr>
              <a:t>Roll Number:</a:t>
            </a:r>
            <a:r>
              <a:rPr b="0" lang="en-US" sz="2380" strike="noStrike" u="none">
                <a:solidFill>
                  <a:srgbClr val="3d3838"/>
                </a:solidFill>
                <a:effectLst/>
                <a:uFillTx/>
                <a:latin typeface="Source Han Sans JP"/>
                <a:ea typeface="Source Han Sans JP"/>
              </a:rPr>
              <a:t> 22F2000273</a:t>
            </a:r>
            <a:endParaRPr b="0" lang="en-GB" sz="2380" strike="noStrike" u="none">
              <a:solidFill>
                <a:srgbClr val="000000"/>
              </a:solidFill>
              <a:effectLst/>
              <a:uFillTx/>
              <a:latin typeface="Arial"/>
            </a:endParaRPr>
          </a:p>
        </p:txBody>
      </p:sp>
      <p:sp>
        <p:nvSpPr>
          <p:cNvPr id="70" name="TextBox 13"/>
          <p:cNvSpPr/>
          <p:nvPr/>
        </p:nvSpPr>
        <p:spPr>
          <a:xfrm>
            <a:off x="1079640" y="7630200"/>
            <a:ext cx="9269640" cy="920520"/>
          </a:xfrm>
          <a:prstGeom prst="rect">
            <a:avLst/>
          </a:prstGeom>
          <a:noFill/>
          <a:ln w="0">
            <a:noFill/>
          </a:ln>
        </p:spPr>
        <p:style>
          <a:lnRef idx="0"/>
          <a:fillRef idx="0"/>
          <a:effectRef idx="0"/>
          <a:fontRef idx="minor"/>
        </p:style>
        <p:txBody>
          <a:bodyPr lIns="0" rIns="0" tIns="0" bIns="0" anchor="t">
            <a:spAutoFit/>
          </a:bodyPr>
          <a:p>
            <a:pPr algn="ctr" defTabSz="914400">
              <a:lnSpc>
                <a:spcPts val="3626"/>
              </a:lnSpc>
            </a:pPr>
            <a:r>
              <a:rPr b="1" lang="en-US" sz="2380" strike="noStrike" u="none">
                <a:solidFill>
                  <a:srgbClr val="3d3838"/>
                </a:solidFill>
                <a:effectLst/>
                <a:uFillTx/>
                <a:latin typeface="Source Han Sans JP Bold"/>
                <a:ea typeface="Source Han Sans JP Bold"/>
              </a:rPr>
              <a:t>Affiliation:</a:t>
            </a:r>
            <a:r>
              <a:rPr b="0" lang="en-US" sz="2380" strike="noStrike" u="none">
                <a:solidFill>
                  <a:srgbClr val="3d3838"/>
                </a:solidFill>
                <a:effectLst/>
                <a:uFillTx/>
                <a:latin typeface="Source Han Sans JP"/>
                <a:ea typeface="Source Han Sans JP"/>
              </a:rPr>
              <a:t> IITM Online BS Degree Program, IIT Madras, Chennai, India</a:t>
            </a:r>
            <a:endParaRPr b="0" lang="en-GB" sz="238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7">
                                  <p:stCondLst>
                                    <p:cond delay="0"/>
                                  </p:stCondLst>
                                  <p:childTnLst>
                                    <p:set>
                                      <p:cBhvr>
                                        <p:cTn id="6" dur="1" fill="hold">
                                          <p:stCondLst>
                                            <p:cond delay="0"/>
                                          </p:stCondLst>
                                        </p:cTn>
                                        <p:tgtEl>
                                          <p:spTgt spid="63"/>
                                        </p:tgtEl>
                                        <p:attrNameLst>
                                          <p:attrName>style.visibility</p:attrName>
                                        </p:attrNameLst>
                                      </p:cBhvr>
                                      <p:to>
                                        <p:strVal val="visible"/>
                                      </p:to>
                                    </p:set>
                                    <p:animEffect filter="fade" transition="in">
                                      <p:cBhvr additive="repl">
                                        <p:cTn id="7" dur="1000"/>
                                        <p:tgtEl>
                                          <p:spTgt spid="63"/>
                                        </p:tgtEl>
                                      </p:cBhvr>
                                    </p:animEffect>
                                    <p:anim calcmode="lin" valueType="num">
                                      <p:cBhvr additive="repl">
                                        <p:cTn id="8" dur="1000" fill="hold"/>
                                        <p:tgtEl>
                                          <p:spTgt spid="63"/>
                                        </p:tgtEl>
                                        <p:attrNameLst>
                                          <p:attrName>ppt_x</p:attrName>
                                        </p:attrNameLst>
                                      </p:cBhvr>
                                      <p:tavLst>
                                        <p:tav tm="0">
                                          <p:val>
                                            <p:strVal val="#ppt_x"/>
                                          </p:val>
                                        </p:tav>
                                        <p:tav tm="100000">
                                          <p:val>
                                            <p:strVal val="#ppt_x"/>
                                          </p:val>
                                        </p:tav>
                                      </p:tavLst>
                                    </p:anim>
                                    <p:anim calcmode="lin" valueType="num">
                                      <p:cBhvr additive="repl">
                                        <p:cTn id="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6" name="Group 2"/>
          <p:cNvGrpSpPr/>
          <p:nvPr/>
        </p:nvGrpSpPr>
        <p:grpSpPr>
          <a:xfrm>
            <a:off x="0" y="0"/>
            <a:ext cx="18287280" cy="10286280"/>
            <a:chOff x="0" y="0"/>
            <a:chExt cx="18287280" cy="10286280"/>
          </a:xfrm>
        </p:grpSpPr>
        <p:sp>
          <p:nvSpPr>
            <p:cNvPr id="437"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38" name="Group 4"/>
          <p:cNvGrpSpPr/>
          <p:nvPr/>
        </p:nvGrpSpPr>
        <p:grpSpPr>
          <a:xfrm>
            <a:off x="0" y="0"/>
            <a:ext cx="18287280" cy="10286280"/>
            <a:chOff x="0" y="0"/>
            <a:chExt cx="18287280" cy="10286280"/>
          </a:xfrm>
        </p:grpSpPr>
        <p:sp>
          <p:nvSpPr>
            <p:cNvPr id="439" name="Freeform 5"/>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40" name="TextBox 6"/>
          <p:cNvSpPr/>
          <p:nvPr/>
        </p:nvSpPr>
        <p:spPr>
          <a:xfrm>
            <a:off x="5141880" y="284400"/>
            <a:ext cx="8003880" cy="604440"/>
          </a:xfrm>
          <a:prstGeom prst="rect">
            <a:avLst/>
          </a:prstGeom>
          <a:noFill/>
          <a:ln w="0">
            <a:noFill/>
          </a:ln>
        </p:spPr>
        <p:style>
          <a:lnRef idx="0"/>
          <a:fillRef idx="0"/>
          <a:effectRef idx="0"/>
          <a:fontRef idx="minor"/>
        </p:style>
        <p:txBody>
          <a:bodyPr lIns="0" rIns="0" tIns="0" bIns="0" anchor="t">
            <a:spAutoFit/>
          </a:bodyPr>
          <a:p>
            <a:pPr algn="ctr" defTabSz="914400">
              <a:lnSpc>
                <a:spcPts val="4762"/>
              </a:lnSpc>
            </a:pPr>
            <a:r>
              <a:rPr b="1" lang="en-US" sz="3770" strike="noStrike" u="none">
                <a:solidFill>
                  <a:srgbClr val="000000"/>
                </a:solidFill>
                <a:effectLst/>
                <a:uFillTx/>
                <a:latin typeface="Montserrat Bold"/>
                <a:ea typeface="Montserrat Bold"/>
              </a:rPr>
              <a:t>Conclusion &amp; Next Steps</a:t>
            </a:r>
            <a:endParaRPr b="0" lang="en-GB" sz="3770" strike="noStrike" u="none">
              <a:solidFill>
                <a:srgbClr val="000000"/>
              </a:solidFill>
              <a:effectLst/>
              <a:uFillTx/>
              <a:latin typeface="Arial"/>
            </a:endParaRPr>
          </a:p>
        </p:txBody>
      </p:sp>
      <p:sp>
        <p:nvSpPr>
          <p:cNvPr id="441" name="TextBox 7"/>
          <p:cNvSpPr/>
          <p:nvPr/>
        </p:nvSpPr>
        <p:spPr>
          <a:xfrm>
            <a:off x="705600" y="1086480"/>
            <a:ext cx="16875720" cy="339840"/>
          </a:xfrm>
          <a:prstGeom prst="rect">
            <a:avLst/>
          </a:prstGeom>
          <a:noFill/>
          <a:ln w="0">
            <a:noFill/>
          </a:ln>
        </p:spPr>
        <p:style>
          <a:lnRef idx="0"/>
          <a:fillRef idx="0"/>
          <a:effectRef idx="0"/>
          <a:fontRef idx="minor"/>
        </p:style>
        <p:txBody>
          <a:bodyPr lIns="0" rIns="0" tIns="0" bIns="0" anchor="t">
            <a:spAutoFit/>
          </a:bodyPr>
          <a:p>
            <a:pPr algn="ctr" defTabSz="914400">
              <a:lnSpc>
                <a:spcPts val="2679"/>
              </a:lnSpc>
            </a:pPr>
            <a:r>
              <a:rPr b="1" lang="en-US" sz="1760" strike="noStrike" u="none">
                <a:solidFill>
                  <a:srgbClr val="000000"/>
                </a:solidFill>
                <a:effectLst/>
                <a:uFillTx/>
                <a:latin typeface="Source Han Sans JP Bold"/>
                <a:ea typeface="Source Han Sans JP Bold"/>
              </a:rPr>
              <a:t>Our data-driven approach promises significant financial benefits and a strategic roadmap for sustained growth and efficiency.</a:t>
            </a:r>
            <a:endParaRPr b="0" lang="en-GB" sz="1760" strike="noStrike" u="none">
              <a:solidFill>
                <a:srgbClr val="000000"/>
              </a:solidFill>
              <a:effectLst/>
              <a:uFillTx/>
              <a:latin typeface="Arial"/>
            </a:endParaRPr>
          </a:p>
        </p:txBody>
      </p:sp>
      <p:grpSp>
        <p:nvGrpSpPr>
          <p:cNvPr id="442" name="Group 8"/>
          <p:cNvGrpSpPr/>
          <p:nvPr/>
        </p:nvGrpSpPr>
        <p:grpSpPr>
          <a:xfrm>
            <a:off x="595800" y="1653120"/>
            <a:ext cx="16875720" cy="33840"/>
            <a:chOff x="595800" y="1653120"/>
            <a:chExt cx="16875720" cy="33840"/>
          </a:xfrm>
        </p:grpSpPr>
        <p:sp>
          <p:nvSpPr>
            <p:cNvPr id="443" name="Freeform 9"/>
            <p:cNvSpPr/>
            <p:nvPr/>
          </p:nvSpPr>
          <p:spPr>
            <a:xfrm>
              <a:off x="595800" y="1653120"/>
              <a:ext cx="16875720" cy="33840"/>
            </a:xfrm>
            <a:custGeom>
              <a:avLst/>
              <a:gdLst>
                <a:gd name="textAreaLeft" fmla="*/ 0 w 16875720"/>
                <a:gd name="textAreaRight" fmla="*/ 16876440 w 16875720"/>
                <a:gd name="textAreaTop" fmla="*/ 0 h 33840"/>
                <a:gd name="textAreaBottom" fmla="*/ 34560 h 33840"/>
              </a:gdLst>
              <a:ahLst/>
              <a:cxnLst/>
              <a:rect l="textAreaLeft" t="textAreaTop" r="textAreaRight" b="textAreaBottom"/>
              <a:pathLst>
                <a:path w="22501988" h="46228">
                  <a:moveTo>
                    <a:pt x="0" y="0"/>
                  </a:moveTo>
                  <a:lnTo>
                    <a:pt x="22501988" y="0"/>
                  </a:lnTo>
                  <a:lnTo>
                    <a:pt x="22501988" y="46228"/>
                  </a:lnTo>
                  <a:lnTo>
                    <a:pt x="0" y="46228"/>
                  </a:lnTo>
                  <a:close/>
                </a:path>
              </a:pathLst>
            </a:custGeom>
            <a:solidFill>
              <a:srgbClr val="000000">
                <a:alpha val="25000"/>
              </a:srgbClr>
            </a:solidFill>
            <a:ln w="0">
              <a:noFill/>
            </a:ln>
          </p:spPr>
          <p:style>
            <a:lnRef idx="0"/>
            <a:fillRef idx="0"/>
            <a:effectRef idx="0"/>
            <a:fontRef idx="minor"/>
          </p:style>
          <p:txBody>
            <a:bodyPr lIns="90000" rIns="90000" tIns="-10440" bIns="-10440" anchor="t">
              <a:noAutofit/>
            </a:bodyPr>
            <a:p>
              <a:pPr>
                <a:lnSpc>
                  <a:spcPct val="100000"/>
                </a:lnSpc>
              </a:pPr>
              <a:endParaRPr b="0" lang="en-GB" sz="1800" strike="noStrike" u="none">
                <a:solidFill>
                  <a:srgbClr val="ffffff"/>
                </a:solidFill>
                <a:effectLst/>
                <a:uFillTx/>
                <a:latin typeface="Arial"/>
              </a:endParaRPr>
            </a:p>
          </p:txBody>
        </p:sp>
      </p:grpSp>
      <p:sp>
        <p:nvSpPr>
          <p:cNvPr id="444" name="TextBox 10"/>
          <p:cNvSpPr/>
          <p:nvPr/>
        </p:nvSpPr>
        <p:spPr>
          <a:xfrm>
            <a:off x="0" y="1949400"/>
            <a:ext cx="4029480" cy="6584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r>
              <a:rPr b="1" lang="en-US" sz="5180" strike="noStrike" u="none">
                <a:solidFill>
                  <a:srgbClr val="000000"/>
                </a:solidFill>
                <a:effectLst/>
                <a:uFillTx/>
                <a:latin typeface="Montserrat Bold"/>
                <a:ea typeface="Montserrat Bold"/>
              </a:rPr>
              <a:t>₹2L+</a:t>
            </a:r>
            <a:endParaRPr b="0" lang="en-GB" sz="5180" strike="noStrike" u="none">
              <a:solidFill>
                <a:srgbClr val="000000"/>
              </a:solidFill>
              <a:effectLst/>
              <a:uFillTx/>
              <a:latin typeface="Arial"/>
            </a:endParaRPr>
          </a:p>
        </p:txBody>
      </p:sp>
      <p:sp>
        <p:nvSpPr>
          <p:cNvPr id="445" name="TextBox 11"/>
          <p:cNvSpPr/>
          <p:nvPr/>
        </p:nvSpPr>
        <p:spPr>
          <a:xfrm>
            <a:off x="869400" y="2733480"/>
            <a:ext cx="2290680" cy="285480"/>
          </a:xfrm>
          <a:prstGeom prst="rect">
            <a:avLst/>
          </a:prstGeom>
          <a:noFill/>
          <a:ln w="0">
            <a:noFill/>
          </a:ln>
        </p:spPr>
        <p:style>
          <a:lnRef idx="0"/>
          <a:fillRef idx="0"/>
          <a:effectRef idx="0"/>
          <a:fontRef idx="minor"/>
        </p:style>
        <p:txBody>
          <a:bodyPr lIns="0" rIns="0" tIns="0" bIns="0" anchor="t">
            <a:spAutoFit/>
          </a:bodyPr>
          <a:p>
            <a:pPr algn="ctr" defTabSz="914400">
              <a:lnSpc>
                <a:spcPts val="2248"/>
              </a:lnSpc>
            </a:pPr>
            <a:r>
              <a:rPr b="1" lang="en-US" sz="1750" strike="noStrike" u="none">
                <a:solidFill>
                  <a:srgbClr val="000000"/>
                </a:solidFill>
                <a:effectLst/>
                <a:uFillTx/>
                <a:latin typeface="Montserrat Bold"/>
                <a:ea typeface="Montserrat Bold"/>
              </a:rPr>
              <a:t>Capital Freed</a:t>
            </a:r>
            <a:endParaRPr b="0" lang="en-GB" sz="1750" strike="noStrike" u="none">
              <a:solidFill>
                <a:srgbClr val="000000"/>
              </a:solidFill>
              <a:effectLst/>
              <a:uFillTx/>
              <a:latin typeface="Arial"/>
            </a:endParaRPr>
          </a:p>
        </p:txBody>
      </p:sp>
      <p:sp>
        <p:nvSpPr>
          <p:cNvPr id="446" name="TextBox 12"/>
          <p:cNvSpPr/>
          <p:nvPr/>
        </p:nvSpPr>
        <p:spPr>
          <a:xfrm>
            <a:off x="0" y="3121920"/>
            <a:ext cx="4029480" cy="301680"/>
          </a:xfrm>
          <a:prstGeom prst="rect">
            <a:avLst/>
          </a:prstGeom>
          <a:noFill/>
          <a:ln w="0">
            <a:noFill/>
          </a:ln>
        </p:spPr>
        <p:style>
          <a:lnRef idx="0"/>
          <a:fillRef idx="0"/>
          <a:effectRef idx="0"/>
          <a:fontRef idx="minor"/>
        </p:style>
        <p:txBody>
          <a:bodyPr lIns="0" rIns="0" tIns="0" bIns="0" anchor="t">
            <a:spAutoFit/>
          </a:bodyPr>
          <a:p>
            <a:pPr algn="ctr" defTabSz="914400">
              <a:lnSpc>
                <a:spcPts val="2375"/>
              </a:lnSpc>
            </a:pPr>
            <a:r>
              <a:rPr b="0" lang="en-US" sz="1560" strike="noStrike" u="none">
                <a:solidFill>
                  <a:srgbClr val="000000"/>
                </a:solidFill>
                <a:effectLst/>
                <a:uFillTx/>
                <a:latin typeface="Source Han Sans JP"/>
                <a:ea typeface="Source Han Sans JP"/>
              </a:rPr>
              <a:t>Unlock working capital.</a:t>
            </a:r>
            <a:endParaRPr b="0" lang="en-GB" sz="1560" strike="noStrike" u="none">
              <a:solidFill>
                <a:srgbClr val="000000"/>
              </a:solidFill>
              <a:effectLst/>
              <a:uFillTx/>
              <a:latin typeface="Arial"/>
            </a:endParaRPr>
          </a:p>
        </p:txBody>
      </p:sp>
      <p:sp>
        <p:nvSpPr>
          <p:cNvPr id="447" name="TextBox 13"/>
          <p:cNvSpPr/>
          <p:nvPr/>
        </p:nvSpPr>
        <p:spPr>
          <a:xfrm>
            <a:off x="3535200" y="2036520"/>
            <a:ext cx="4029480" cy="6584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r>
              <a:rPr b="1" lang="en-US" sz="5180" strike="noStrike" u="none">
                <a:solidFill>
                  <a:srgbClr val="000000"/>
                </a:solidFill>
                <a:effectLst/>
                <a:uFillTx/>
                <a:latin typeface="Montserrat Bold"/>
                <a:ea typeface="Montserrat Bold"/>
              </a:rPr>
              <a:t>40%</a:t>
            </a:r>
            <a:endParaRPr b="0" lang="en-GB" sz="5180" strike="noStrike" u="none">
              <a:solidFill>
                <a:srgbClr val="000000"/>
              </a:solidFill>
              <a:effectLst/>
              <a:uFillTx/>
              <a:latin typeface="Arial"/>
            </a:endParaRPr>
          </a:p>
        </p:txBody>
      </p:sp>
      <p:sp>
        <p:nvSpPr>
          <p:cNvPr id="448" name="TextBox 14"/>
          <p:cNvSpPr/>
          <p:nvPr/>
        </p:nvSpPr>
        <p:spPr>
          <a:xfrm>
            <a:off x="4133160" y="2820600"/>
            <a:ext cx="2833560" cy="285480"/>
          </a:xfrm>
          <a:prstGeom prst="rect">
            <a:avLst/>
          </a:prstGeom>
          <a:noFill/>
          <a:ln w="0">
            <a:noFill/>
          </a:ln>
        </p:spPr>
        <p:style>
          <a:lnRef idx="0"/>
          <a:fillRef idx="0"/>
          <a:effectRef idx="0"/>
          <a:fontRef idx="minor"/>
        </p:style>
        <p:txBody>
          <a:bodyPr lIns="0" rIns="0" tIns="0" bIns="0" anchor="t">
            <a:spAutoFit/>
          </a:bodyPr>
          <a:p>
            <a:pPr algn="ctr" defTabSz="914400">
              <a:lnSpc>
                <a:spcPts val="2248"/>
              </a:lnSpc>
            </a:pPr>
            <a:r>
              <a:rPr b="1" lang="en-US" sz="1750" strike="noStrike" u="none">
                <a:solidFill>
                  <a:srgbClr val="000000"/>
                </a:solidFill>
                <a:effectLst/>
                <a:uFillTx/>
                <a:latin typeface="Montserrat Bold"/>
                <a:ea typeface="Montserrat Bold"/>
              </a:rPr>
              <a:t>Storage Cost Reduction</a:t>
            </a:r>
            <a:endParaRPr b="0" lang="en-GB" sz="1750" strike="noStrike" u="none">
              <a:solidFill>
                <a:srgbClr val="000000"/>
              </a:solidFill>
              <a:effectLst/>
              <a:uFillTx/>
              <a:latin typeface="Arial"/>
            </a:endParaRPr>
          </a:p>
        </p:txBody>
      </p:sp>
      <p:sp>
        <p:nvSpPr>
          <p:cNvPr id="449" name="TextBox 15"/>
          <p:cNvSpPr/>
          <p:nvPr/>
        </p:nvSpPr>
        <p:spPr>
          <a:xfrm>
            <a:off x="3535200" y="3208680"/>
            <a:ext cx="4029480" cy="301680"/>
          </a:xfrm>
          <a:prstGeom prst="rect">
            <a:avLst/>
          </a:prstGeom>
          <a:noFill/>
          <a:ln w="0">
            <a:noFill/>
          </a:ln>
        </p:spPr>
        <p:style>
          <a:lnRef idx="0"/>
          <a:fillRef idx="0"/>
          <a:effectRef idx="0"/>
          <a:fontRef idx="minor"/>
        </p:style>
        <p:txBody>
          <a:bodyPr lIns="0" rIns="0" tIns="0" bIns="0" anchor="t">
            <a:spAutoFit/>
          </a:bodyPr>
          <a:p>
            <a:pPr algn="ctr" defTabSz="914400">
              <a:lnSpc>
                <a:spcPts val="2375"/>
              </a:lnSpc>
            </a:pPr>
            <a:r>
              <a:rPr b="0" lang="en-US" sz="1560" strike="noStrike" u="none">
                <a:solidFill>
                  <a:srgbClr val="000000"/>
                </a:solidFill>
                <a:effectLst/>
                <a:uFillTx/>
                <a:latin typeface="Source Han Sans JP"/>
                <a:ea typeface="Source Han Sans JP"/>
              </a:rPr>
              <a:t>Substantial operational savings.</a:t>
            </a:r>
            <a:endParaRPr b="0" lang="en-GB" sz="1560" strike="noStrike" u="none">
              <a:solidFill>
                <a:srgbClr val="000000"/>
              </a:solidFill>
              <a:effectLst/>
              <a:uFillTx/>
              <a:latin typeface="Arial"/>
            </a:endParaRPr>
          </a:p>
        </p:txBody>
      </p:sp>
      <p:sp>
        <p:nvSpPr>
          <p:cNvPr id="450" name="TextBox 16"/>
          <p:cNvSpPr/>
          <p:nvPr/>
        </p:nvSpPr>
        <p:spPr>
          <a:xfrm>
            <a:off x="7321320" y="2053440"/>
            <a:ext cx="4029480" cy="6584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r>
              <a:rPr b="1" lang="en-US" sz="5180" strike="noStrike" u="none">
                <a:solidFill>
                  <a:srgbClr val="000000"/>
                </a:solidFill>
                <a:effectLst/>
                <a:uFillTx/>
                <a:latin typeface="Montserrat Bold"/>
                <a:ea typeface="Montserrat Bold"/>
              </a:rPr>
              <a:t>25%</a:t>
            </a:r>
            <a:endParaRPr b="0" lang="en-GB" sz="5180" strike="noStrike" u="none">
              <a:solidFill>
                <a:srgbClr val="000000"/>
              </a:solidFill>
              <a:effectLst/>
              <a:uFillTx/>
              <a:latin typeface="Arial"/>
            </a:endParaRPr>
          </a:p>
        </p:txBody>
      </p:sp>
      <p:sp>
        <p:nvSpPr>
          <p:cNvPr id="451" name="TextBox 17"/>
          <p:cNvSpPr/>
          <p:nvPr/>
        </p:nvSpPr>
        <p:spPr>
          <a:xfrm>
            <a:off x="8103960" y="2837520"/>
            <a:ext cx="2463840" cy="285480"/>
          </a:xfrm>
          <a:prstGeom prst="rect">
            <a:avLst/>
          </a:prstGeom>
          <a:noFill/>
          <a:ln w="0">
            <a:noFill/>
          </a:ln>
        </p:spPr>
        <p:style>
          <a:lnRef idx="0"/>
          <a:fillRef idx="0"/>
          <a:effectRef idx="0"/>
          <a:fontRef idx="minor"/>
        </p:style>
        <p:txBody>
          <a:bodyPr lIns="0" rIns="0" tIns="0" bIns="0" anchor="t">
            <a:spAutoFit/>
          </a:bodyPr>
          <a:p>
            <a:pPr algn="ctr" defTabSz="914400">
              <a:lnSpc>
                <a:spcPts val="2248"/>
              </a:lnSpc>
            </a:pPr>
            <a:r>
              <a:rPr b="1" lang="en-US" sz="1750" strike="noStrike" u="none">
                <a:solidFill>
                  <a:srgbClr val="000000"/>
                </a:solidFill>
                <a:effectLst/>
                <a:uFillTx/>
                <a:latin typeface="Montserrat Bold"/>
                <a:ea typeface="Montserrat Bold"/>
              </a:rPr>
              <a:t>Inventory Spend Cut</a:t>
            </a:r>
            <a:endParaRPr b="0" lang="en-GB" sz="1750" strike="noStrike" u="none">
              <a:solidFill>
                <a:srgbClr val="000000"/>
              </a:solidFill>
              <a:effectLst/>
              <a:uFillTx/>
              <a:latin typeface="Arial"/>
            </a:endParaRPr>
          </a:p>
        </p:txBody>
      </p:sp>
      <p:sp>
        <p:nvSpPr>
          <p:cNvPr id="452" name="TextBox 18"/>
          <p:cNvSpPr/>
          <p:nvPr/>
        </p:nvSpPr>
        <p:spPr>
          <a:xfrm>
            <a:off x="7321320" y="3225600"/>
            <a:ext cx="4029480" cy="301680"/>
          </a:xfrm>
          <a:prstGeom prst="rect">
            <a:avLst/>
          </a:prstGeom>
          <a:noFill/>
          <a:ln w="0">
            <a:noFill/>
          </a:ln>
        </p:spPr>
        <p:style>
          <a:lnRef idx="0"/>
          <a:fillRef idx="0"/>
          <a:effectRef idx="0"/>
          <a:fontRef idx="minor"/>
        </p:style>
        <p:txBody>
          <a:bodyPr lIns="0" rIns="0" tIns="0" bIns="0" anchor="t">
            <a:spAutoFit/>
          </a:bodyPr>
          <a:p>
            <a:pPr algn="ctr" defTabSz="914400">
              <a:lnSpc>
                <a:spcPts val="2375"/>
              </a:lnSpc>
            </a:pPr>
            <a:r>
              <a:rPr b="0" lang="en-US" sz="1560" strike="noStrike" u="none">
                <a:solidFill>
                  <a:srgbClr val="000000"/>
                </a:solidFill>
                <a:effectLst/>
                <a:uFillTx/>
                <a:latin typeface="Source Han Sans JP"/>
                <a:ea typeface="Source Han Sans JP"/>
              </a:rPr>
              <a:t>Optimize procurement &amp; stock.</a:t>
            </a:r>
            <a:endParaRPr b="0" lang="en-GB" sz="1560" strike="noStrike" u="none">
              <a:solidFill>
                <a:srgbClr val="000000"/>
              </a:solidFill>
              <a:effectLst/>
              <a:uFillTx/>
              <a:latin typeface="Arial"/>
            </a:endParaRPr>
          </a:p>
        </p:txBody>
      </p:sp>
      <p:sp>
        <p:nvSpPr>
          <p:cNvPr id="453" name="TextBox 19"/>
          <p:cNvSpPr/>
          <p:nvPr/>
        </p:nvSpPr>
        <p:spPr>
          <a:xfrm>
            <a:off x="11288520" y="2036520"/>
            <a:ext cx="4029480" cy="6584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r>
              <a:rPr b="1" lang="en-US" sz="5180" strike="noStrike" u="none">
                <a:solidFill>
                  <a:srgbClr val="000000"/>
                </a:solidFill>
                <a:effectLst/>
                <a:uFillTx/>
                <a:latin typeface="Montserrat Bold"/>
                <a:ea typeface="Montserrat Bold"/>
              </a:rPr>
              <a:t>12%</a:t>
            </a:r>
            <a:endParaRPr b="0" lang="en-GB" sz="5180" strike="noStrike" u="none">
              <a:solidFill>
                <a:srgbClr val="000000"/>
              </a:solidFill>
              <a:effectLst/>
              <a:uFillTx/>
              <a:latin typeface="Arial"/>
            </a:endParaRPr>
          </a:p>
        </p:txBody>
      </p:sp>
      <p:sp>
        <p:nvSpPr>
          <p:cNvPr id="454" name="TextBox 20"/>
          <p:cNvSpPr/>
          <p:nvPr/>
        </p:nvSpPr>
        <p:spPr>
          <a:xfrm>
            <a:off x="12133080" y="2820600"/>
            <a:ext cx="2340000" cy="285480"/>
          </a:xfrm>
          <a:prstGeom prst="rect">
            <a:avLst/>
          </a:prstGeom>
          <a:noFill/>
          <a:ln w="0">
            <a:noFill/>
          </a:ln>
        </p:spPr>
        <p:style>
          <a:lnRef idx="0"/>
          <a:fillRef idx="0"/>
          <a:effectRef idx="0"/>
          <a:fontRef idx="minor"/>
        </p:style>
        <p:txBody>
          <a:bodyPr lIns="0" rIns="0" tIns="0" bIns="0" anchor="t">
            <a:spAutoFit/>
          </a:bodyPr>
          <a:p>
            <a:pPr algn="ctr" defTabSz="914400">
              <a:lnSpc>
                <a:spcPts val="2248"/>
              </a:lnSpc>
            </a:pPr>
            <a:r>
              <a:rPr b="1" lang="en-US" sz="1750" strike="noStrike" u="none">
                <a:solidFill>
                  <a:srgbClr val="000000"/>
                </a:solidFill>
                <a:effectLst/>
                <a:uFillTx/>
                <a:latin typeface="Montserrat Bold"/>
                <a:ea typeface="Montserrat Bold"/>
              </a:rPr>
              <a:t>Profit Margin Boost</a:t>
            </a:r>
            <a:endParaRPr b="0" lang="en-GB" sz="1750" strike="noStrike" u="none">
              <a:solidFill>
                <a:srgbClr val="000000"/>
              </a:solidFill>
              <a:effectLst/>
              <a:uFillTx/>
              <a:latin typeface="Arial"/>
            </a:endParaRPr>
          </a:p>
        </p:txBody>
      </p:sp>
      <p:sp>
        <p:nvSpPr>
          <p:cNvPr id="455" name="TextBox 21"/>
          <p:cNvSpPr/>
          <p:nvPr/>
        </p:nvSpPr>
        <p:spPr>
          <a:xfrm>
            <a:off x="11288520" y="3208680"/>
            <a:ext cx="4029480" cy="301680"/>
          </a:xfrm>
          <a:prstGeom prst="rect">
            <a:avLst/>
          </a:prstGeom>
          <a:noFill/>
          <a:ln w="0">
            <a:noFill/>
          </a:ln>
        </p:spPr>
        <p:style>
          <a:lnRef idx="0"/>
          <a:fillRef idx="0"/>
          <a:effectRef idx="0"/>
          <a:fontRef idx="minor"/>
        </p:style>
        <p:txBody>
          <a:bodyPr lIns="0" rIns="0" tIns="0" bIns="0" anchor="t">
            <a:spAutoFit/>
          </a:bodyPr>
          <a:p>
            <a:pPr algn="ctr" defTabSz="914400">
              <a:lnSpc>
                <a:spcPts val="2375"/>
              </a:lnSpc>
            </a:pPr>
            <a:r>
              <a:rPr b="0" lang="en-US" sz="1560" strike="noStrike" u="none">
                <a:solidFill>
                  <a:srgbClr val="000000"/>
                </a:solidFill>
                <a:effectLst/>
                <a:uFillTx/>
                <a:latin typeface="Source Han Sans JP"/>
                <a:ea typeface="Source Han Sans JP"/>
              </a:rPr>
              <a:t>Increase overall profitability.</a:t>
            </a:r>
            <a:endParaRPr b="0" lang="en-GB" sz="1560" strike="noStrike" u="none">
              <a:solidFill>
                <a:srgbClr val="000000"/>
              </a:solidFill>
              <a:effectLst/>
              <a:uFillTx/>
              <a:latin typeface="Arial"/>
            </a:endParaRPr>
          </a:p>
        </p:txBody>
      </p:sp>
      <p:sp>
        <p:nvSpPr>
          <p:cNvPr id="456" name="TextBox 22"/>
          <p:cNvSpPr/>
          <p:nvPr/>
        </p:nvSpPr>
        <p:spPr>
          <a:xfrm>
            <a:off x="14473800" y="2053440"/>
            <a:ext cx="4029480" cy="658440"/>
          </a:xfrm>
          <a:prstGeom prst="rect">
            <a:avLst/>
          </a:prstGeom>
          <a:noFill/>
          <a:ln w="0">
            <a:noFill/>
          </a:ln>
        </p:spPr>
        <p:style>
          <a:lnRef idx="0"/>
          <a:fillRef idx="0"/>
          <a:effectRef idx="0"/>
          <a:fontRef idx="minor"/>
        </p:style>
        <p:txBody>
          <a:bodyPr lIns="0" rIns="0" tIns="0" bIns="0" anchor="t">
            <a:spAutoFit/>
          </a:bodyPr>
          <a:p>
            <a:pPr algn="ctr" defTabSz="914400">
              <a:lnSpc>
                <a:spcPts val="5187"/>
              </a:lnSpc>
            </a:pPr>
            <a:r>
              <a:rPr b="1" lang="en-US" sz="5180" strike="noStrike" u="none">
                <a:solidFill>
                  <a:srgbClr val="000000"/>
                </a:solidFill>
                <a:effectLst/>
                <a:uFillTx/>
                <a:latin typeface="Montserrat Bold"/>
                <a:ea typeface="Montserrat Bold"/>
              </a:rPr>
              <a:t>₹3.8L</a:t>
            </a:r>
            <a:endParaRPr b="0" lang="en-GB" sz="5180" strike="noStrike" u="none">
              <a:solidFill>
                <a:srgbClr val="000000"/>
              </a:solidFill>
              <a:effectLst/>
              <a:uFillTx/>
              <a:latin typeface="Arial"/>
            </a:endParaRPr>
          </a:p>
        </p:txBody>
      </p:sp>
      <p:sp>
        <p:nvSpPr>
          <p:cNvPr id="457" name="TextBox 23"/>
          <p:cNvSpPr/>
          <p:nvPr/>
        </p:nvSpPr>
        <p:spPr>
          <a:xfrm>
            <a:off x="15343200" y="2837520"/>
            <a:ext cx="2290680" cy="285480"/>
          </a:xfrm>
          <a:prstGeom prst="rect">
            <a:avLst/>
          </a:prstGeom>
          <a:noFill/>
          <a:ln w="0">
            <a:noFill/>
          </a:ln>
        </p:spPr>
        <p:style>
          <a:lnRef idx="0"/>
          <a:fillRef idx="0"/>
          <a:effectRef idx="0"/>
          <a:fontRef idx="minor"/>
        </p:style>
        <p:txBody>
          <a:bodyPr lIns="0" rIns="0" tIns="0" bIns="0" anchor="t">
            <a:spAutoFit/>
          </a:bodyPr>
          <a:p>
            <a:pPr algn="ctr" defTabSz="914400">
              <a:lnSpc>
                <a:spcPts val="2248"/>
              </a:lnSpc>
            </a:pPr>
            <a:r>
              <a:rPr b="1" lang="en-US" sz="1750" strike="noStrike" u="none">
                <a:solidFill>
                  <a:srgbClr val="000000"/>
                </a:solidFill>
                <a:effectLst/>
                <a:uFillTx/>
                <a:latin typeface="Montserrat Bold"/>
                <a:ea typeface="Montserrat Bold"/>
              </a:rPr>
              <a:t>Annual Savings</a:t>
            </a:r>
            <a:endParaRPr b="0" lang="en-GB" sz="1750" strike="noStrike" u="none">
              <a:solidFill>
                <a:srgbClr val="000000"/>
              </a:solidFill>
              <a:effectLst/>
              <a:uFillTx/>
              <a:latin typeface="Arial"/>
            </a:endParaRPr>
          </a:p>
        </p:txBody>
      </p:sp>
      <p:sp>
        <p:nvSpPr>
          <p:cNvPr id="458" name="TextBox 24"/>
          <p:cNvSpPr/>
          <p:nvPr/>
        </p:nvSpPr>
        <p:spPr>
          <a:xfrm>
            <a:off x="14473800" y="3225600"/>
            <a:ext cx="4029480" cy="301680"/>
          </a:xfrm>
          <a:prstGeom prst="rect">
            <a:avLst/>
          </a:prstGeom>
          <a:noFill/>
          <a:ln w="0">
            <a:noFill/>
          </a:ln>
        </p:spPr>
        <p:style>
          <a:lnRef idx="0"/>
          <a:fillRef idx="0"/>
          <a:effectRef idx="0"/>
          <a:fontRef idx="minor"/>
        </p:style>
        <p:txBody>
          <a:bodyPr lIns="0" rIns="0" tIns="0" bIns="0" anchor="t">
            <a:spAutoFit/>
          </a:bodyPr>
          <a:p>
            <a:pPr algn="ctr" defTabSz="914400">
              <a:lnSpc>
                <a:spcPts val="2375"/>
              </a:lnSpc>
            </a:pPr>
            <a:r>
              <a:rPr b="0" lang="en-US" sz="1560" strike="noStrike" u="none">
                <a:solidFill>
                  <a:srgbClr val="000000"/>
                </a:solidFill>
                <a:effectLst/>
                <a:uFillTx/>
                <a:latin typeface="Source Han Sans JP"/>
                <a:ea typeface="Source Han Sans JP"/>
              </a:rPr>
              <a:t>Significant recurring advantages.</a:t>
            </a:r>
            <a:endParaRPr b="0" lang="en-GB" sz="1560" strike="noStrike" u="none">
              <a:solidFill>
                <a:srgbClr val="000000"/>
              </a:solidFill>
              <a:effectLst/>
              <a:uFillTx/>
              <a:latin typeface="Arial"/>
            </a:endParaRPr>
          </a:p>
        </p:txBody>
      </p:sp>
      <p:grpSp>
        <p:nvGrpSpPr>
          <p:cNvPr id="459" name="Group 25"/>
          <p:cNvGrpSpPr/>
          <p:nvPr/>
        </p:nvGrpSpPr>
        <p:grpSpPr>
          <a:xfrm>
            <a:off x="595800" y="3670920"/>
            <a:ext cx="16875720" cy="46800"/>
            <a:chOff x="595800" y="3670920"/>
            <a:chExt cx="16875720" cy="46800"/>
          </a:xfrm>
        </p:grpSpPr>
        <p:sp>
          <p:nvSpPr>
            <p:cNvPr id="460" name="Freeform 26"/>
            <p:cNvSpPr/>
            <p:nvPr/>
          </p:nvSpPr>
          <p:spPr>
            <a:xfrm>
              <a:off x="595800" y="3670920"/>
              <a:ext cx="16875720" cy="46800"/>
            </a:xfrm>
            <a:custGeom>
              <a:avLst/>
              <a:gdLst>
                <a:gd name="textAreaLeft" fmla="*/ 0 w 16875720"/>
                <a:gd name="textAreaRight" fmla="*/ 16876440 w 16875720"/>
                <a:gd name="textAreaTop" fmla="*/ 0 h 46800"/>
                <a:gd name="textAreaBottom" fmla="*/ 47520 h 46800"/>
              </a:gdLst>
              <a:ahLst/>
              <a:cxnLst/>
              <a:rect l="textAreaLeft" t="textAreaTop" r="textAreaRight" b="textAreaBottom"/>
              <a:pathLst>
                <a:path w="22501988" h="63488">
                  <a:moveTo>
                    <a:pt x="0" y="0"/>
                  </a:moveTo>
                  <a:lnTo>
                    <a:pt x="22501988" y="0"/>
                  </a:lnTo>
                  <a:lnTo>
                    <a:pt x="22501988" y="63488"/>
                  </a:lnTo>
                  <a:lnTo>
                    <a:pt x="0" y="63488"/>
                  </a:lnTo>
                  <a:close/>
                </a:path>
              </a:pathLst>
            </a:custGeom>
            <a:solidFill>
              <a:srgbClr val="000000">
                <a:alpha val="25000"/>
              </a:srgbClr>
            </a:solidFill>
            <a:ln w="0">
              <a:noFill/>
            </a:ln>
          </p:spPr>
          <p:style>
            <a:lnRef idx="0"/>
            <a:fillRef idx="0"/>
            <a:effectRef idx="0"/>
            <a:fontRef idx="minor"/>
          </p:style>
          <p:txBody>
            <a:bodyPr lIns="90000" rIns="90000" tIns="2520" bIns="2520" anchor="t">
              <a:noAutofit/>
            </a:bodyPr>
            <a:p>
              <a:pPr>
                <a:lnSpc>
                  <a:spcPct val="100000"/>
                </a:lnSpc>
              </a:pPr>
              <a:endParaRPr b="0" lang="en-GB" sz="1800" strike="noStrike" u="none">
                <a:solidFill>
                  <a:srgbClr val="ffffff"/>
                </a:solidFill>
                <a:effectLst/>
                <a:uFillTx/>
                <a:latin typeface="Arial"/>
              </a:endParaRPr>
            </a:p>
          </p:txBody>
        </p:sp>
      </p:grpSp>
      <p:grpSp>
        <p:nvGrpSpPr>
          <p:cNvPr id="461" name="Group 27"/>
          <p:cNvGrpSpPr/>
          <p:nvPr/>
        </p:nvGrpSpPr>
        <p:grpSpPr>
          <a:xfrm>
            <a:off x="587880" y="3852000"/>
            <a:ext cx="200880" cy="251280"/>
            <a:chOff x="587880" y="3852000"/>
            <a:chExt cx="200880" cy="251280"/>
          </a:xfrm>
        </p:grpSpPr>
        <p:sp>
          <p:nvSpPr>
            <p:cNvPr id="462" name="Freeform 28" descr="preencoded.png"/>
            <p:cNvSpPr/>
            <p:nvPr/>
          </p:nvSpPr>
          <p:spPr>
            <a:xfrm>
              <a:off x="587880" y="3852000"/>
              <a:ext cx="200880" cy="251280"/>
            </a:xfrm>
            <a:custGeom>
              <a:avLst/>
              <a:gdLst>
                <a:gd name="textAreaLeft" fmla="*/ 0 w 200880"/>
                <a:gd name="textAreaRight" fmla="*/ 201600 w 200880"/>
                <a:gd name="textAreaTop" fmla="*/ 0 h 251280"/>
                <a:gd name="textAreaBottom" fmla="*/ 252000 h 251280"/>
              </a:gdLst>
              <a:ahLst/>
              <a:cxnLst/>
              <a:rect l="textAreaLeft" t="textAreaTop" r="textAreaRight" b="textAreaBottom"/>
              <a:pathLst>
                <a:path w="268732" h="335915">
                  <a:moveTo>
                    <a:pt x="0" y="0"/>
                  </a:moveTo>
                  <a:lnTo>
                    <a:pt x="268732" y="0"/>
                  </a:lnTo>
                  <a:lnTo>
                    <a:pt x="268732" y="335915"/>
                  </a:lnTo>
                  <a:lnTo>
                    <a:pt x="0" y="33591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63" name="Group 29"/>
          <p:cNvGrpSpPr/>
          <p:nvPr/>
        </p:nvGrpSpPr>
        <p:grpSpPr>
          <a:xfrm>
            <a:off x="587880" y="4165920"/>
            <a:ext cx="8336880" cy="27720"/>
            <a:chOff x="587880" y="4165920"/>
            <a:chExt cx="8336880" cy="27720"/>
          </a:xfrm>
        </p:grpSpPr>
        <p:sp>
          <p:nvSpPr>
            <p:cNvPr id="464" name="Freeform 30"/>
            <p:cNvSpPr/>
            <p:nvPr/>
          </p:nvSpPr>
          <p:spPr>
            <a:xfrm>
              <a:off x="587880" y="4165920"/>
              <a:ext cx="8336880" cy="27720"/>
            </a:xfrm>
            <a:custGeom>
              <a:avLst/>
              <a:gdLst>
                <a:gd name="textAreaLeft" fmla="*/ 0 w 8336880"/>
                <a:gd name="textAreaRight" fmla="*/ 8337600 w 8336880"/>
                <a:gd name="textAreaTop" fmla="*/ 0 h 27720"/>
                <a:gd name="textAreaBottom" fmla="*/ 28440 h 27720"/>
              </a:gdLst>
              <a:ahLst/>
              <a:cxnLst/>
              <a:rect l="textAreaLeft" t="textAreaTop" r="textAreaRight" b="textAreaBottom"/>
              <a:pathLst>
                <a:path w="11116691" h="38100">
                  <a:moveTo>
                    <a:pt x="0" y="0"/>
                  </a:moveTo>
                  <a:lnTo>
                    <a:pt x="11116691" y="0"/>
                  </a:lnTo>
                  <a:lnTo>
                    <a:pt x="11116691" y="38100"/>
                  </a:lnTo>
                  <a:lnTo>
                    <a:pt x="0" y="38100"/>
                  </a:lnTo>
                  <a:close/>
                </a:path>
              </a:pathLst>
            </a:custGeom>
            <a:solidFill>
              <a:srgbClr val="2d2e34"/>
            </a:solidFill>
            <a:ln w="0">
              <a:noFill/>
            </a:ln>
          </p:spPr>
          <p:style>
            <a:lnRef idx="0"/>
            <a:fillRef idx="0"/>
            <a:effectRef idx="0"/>
            <a:fontRef idx="minor"/>
          </p:style>
          <p:txBody>
            <a:bodyPr lIns="90000" rIns="90000" tIns="-16560" bIns="-16560" anchor="t">
              <a:noAutofit/>
            </a:bodyPr>
            <a:p>
              <a:pPr>
                <a:lnSpc>
                  <a:spcPct val="100000"/>
                </a:lnSpc>
              </a:pPr>
              <a:endParaRPr b="0" lang="en-GB" sz="1800" strike="noStrike" u="none">
                <a:solidFill>
                  <a:srgbClr val="ffffff"/>
                </a:solidFill>
                <a:effectLst/>
                <a:uFillTx/>
                <a:latin typeface="Arial"/>
              </a:endParaRPr>
            </a:p>
          </p:txBody>
        </p:sp>
      </p:grpSp>
      <p:sp>
        <p:nvSpPr>
          <p:cNvPr id="465" name="TextBox 31"/>
          <p:cNvSpPr/>
          <p:nvPr/>
        </p:nvSpPr>
        <p:spPr>
          <a:xfrm>
            <a:off x="587880" y="4304520"/>
            <a:ext cx="3773160" cy="285480"/>
          </a:xfrm>
          <a:prstGeom prst="rect">
            <a:avLst/>
          </a:prstGeom>
          <a:noFill/>
          <a:ln w="0">
            <a:noFill/>
          </a:ln>
        </p:spPr>
        <p:style>
          <a:lnRef idx="0"/>
          <a:fillRef idx="0"/>
          <a:effectRef idx="0"/>
          <a:fontRef idx="minor"/>
        </p:style>
        <p:txBody>
          <a:bodyPr lIns="0" rIns="0" tIns="0" bIns="0" anchor="t">
            <a:spAutoFit/>
          </a:bodyPr>
          <a:p>
            <a:pPr defTabSz="914400">
              <a:lnSpc>
                <a:spcPts val="2248"/>
              </a:lnSpc>
            </a:pPr>
            <a:r>
              <a:rPr b="1" lang="en-US" sz="1750" strike="noStrike" u="none">
                <a:solidFill>
                  <a:srgbClr val="000000"/>
                </a:solidFill>
                <a:effectLst/>
                <a:uFillTx/>
                <a:latin typeface="Montserrat Bold"/>
                <a:ea typeface="Montserrat Bold"/>
              </a:rPr>
              <a:t>Implement Real-time Inventory</a:t>
            </a:r>
            <a:endParaRPr b="0" lang="en-GB" sz="1750" strike="noStrike" u="none">
              <a:solidFill>
                <a:srgbClr val="000000"/>
              </a:solidFill>
              <a:effectLst/>
              <a:uFillTx/>
              <a:latin typeface="Arial"/>
            </a:endParaRPr>
          </a:p>
        </p:txBody>
      </p:sp>
      <p:sp>
        <p:nvSpPr>
          <p:cNvPr id="466" name="TextBox 32"/>
          <p:cNvSpPr/>
          <p:nvPr/>
        </p:nvSpPr>
        <p:spPr>
          <a:xfrm>
            <a:off x="587880" y="4692960"/>
            <a:ext cx="8336880" cy="30168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0" lang="en-US" sz="1560" strike="noStrike" u="none">
                <a:solidFill>
                  <a:srgbClr val="000000"/>
                </a:solidFill>
                <a:effectLst/>
                <a:uFillTx/>
                <a:latin typeface="Source Han Sans JP"/>
                <a:ea typeface="Source Han Sans JP"/>
              </a:rPr>
              <a:t>Instant stock visibility &amp; control.</a:t>
            </a:r>
            <a:endParaRPr b="0" lang="en-GB" sz="1560" strike="noStrike" u="none">
              <a:solidFill>
                <a:srgbClr val="000000"/>
              </a:solidFill>
              <a:effectLst/>
              <a:uFillTx/>
              <a:latin typeface="Arial"/>
            </a:endParaRPr>
          </a:p>
        </p:txBody>
      </p:sp>
      <p:grpSp>
        <p:nvGrpSpPr>
          <p:cNvPr id="467" name="Group 33"/>
          <p:cNvGrpSpPr/>
          <p:nvPr/>
        </p:nvGrpSpPr>
        <p:grpSpPr>
          <a:xfrm>
            <a:off x="9127080" y="3852000"/>
            <a:ext cx="200880" cy="251280"/>
            <a:chOff x="9127080" y="3852000"/>
            <a:chExt cx="200880" cy="251280"/>
          </a:xfrm>
        </p:grpSpPr>
        <p:sp>
          <p:nvSpPr>
            <p:cNvPr id="468" name="Freeform 34" descr="preencoded.png"/>
            <p:cNvSpPr/>
            <p:nvPr/>
          </p:nvSpPr>
          <p:spPr>
            <a:xfrm>
              <a:off x="9127080" y="3852000"/>
              <a:ext cx="200880" cy="251280"/>
            </a:xfrm>
            <a:custGeom>
              <a:avLst/>
              <a:gdLst>
                <a:gd name="textAreaLeft" fmla="*/ 0 w 200880"/>
                <a:gd name="textAreaRight" fmla="*/ 201600 w 200880"/>
                <a:gd name="textAreaTop" fmla="*/ 0 h 251280"/>
                <a:gd name="textAreaBottom" fmla="*/ 252000 h 251280"/>
              </a:gdLst>
              <a:ahLst/>
              <a:cxnLst/>
              <a:rect l="textAreaLeft" t="textAreaTop" r="textAreaRight" b="textAreaBottom"/>
              <a:pathLst>
                <a:path w="268732" h="335915">
                  <a:moveTo>
                    <a:pt x="0" y="0"/>
                  </a:moveTo>
                  <a:lnTo>
                    <a:pt x="268732" y="0"/>
                  </a:lnTo>
                  <a:lnTo>
                    <a:pt x="268732" y="335915"/>
                  </a:lnTo>
                  <a:lnTo>
                    <a:pt x="0" y="33591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69" name="Group 35"/>
          <p:cNvGrpSpPr/>
          <p:nvPr/>
        </p:nvGrpSpPr>
        <p:grpSpPr>
          <a:xfrm>
            <a:off x="9127080" y="4165920"/>
            <a:ext cx="8336880" cy="27720"/>
            <a:chOff x="9127080" y="4165920"/>
            <a:chExt cx="8336880" cy="27720"/>
          </a:xfrm>
        </p:grpSpPr>
        <p:sp>
          <p:nvSpPr>
            <p:cNvPr id="470" name="Freeform 36"/>
            <p:cNvSpPr/>
            <p:nvPr/>
          </p:nvSpPr>
          <p:spPr>
            <a:xfrm>
              <a:off x="9127080" y="4165920"/>
              <a:ext cx="8336880" cy="27720"/>
            </a:xfrm>
            <a:custGeom>
              <a:avLst/>
              <a:gdLst>
                <a:gd name="textAreaLeft" fmla="*/ 0 w 8336880"/>
                <a:gd name="textAreaRight" fmla="*/ 8337600 w 8336880"/>
                <a:gd name="textAreaTop" fmla="*/ 0 h 27720"/>
                <a:gd name="textAreaBottom" fmla="*/ 28440 h 27720"/>
              </a:gdLst>
              <a:ahLst/>
              <a:cxnLst/>
              <a:rect l="textAreaLeft" t="textAreaTop" r="textAreaRight" b="textAreaBottom"/>
              <a:pathLst>
                <a:path w="11116691" h="38100">
                  <a:moveTo>
                    <a:pt x="0" y="0"/>
                  </a:moveTo>
                  <a:lnTo>
                    <a:pt x="11116691" y="0"/>
                  </a:lnTo>
                  <a:lnTo>
                    <a:pt x="11116691" y="38100"/>
                  </a:lnTo>
                  <a:lnTo>
                    <a:pt x="0" y="38100"/>
                  </a:lnTo>
                  <a:close/>
                </a:path>
              </a:pathLst>
            </a:custGeom>
            <a:solidFill>
              <a:srgbClr val="2d2e34"/>
            </a:solidFill>
            <a:ln w="0">
              <a:noFill/>
            </a:ln>
          </p:spPr>
          <p:style>
            <a:lnRef idx="0"/>
            <a:fillRef idx="0"/>
            <a:effectRef idx="0"/>
            <a:fontRef idx="minor"/>
          </p:style>
          <p:txBody>
            <a:bodyPr lIns="90000" rIns="90000" tIns="-16560" bIns="-16560" anchor="t">
              <a:noAutofit/>
            </a:bodyPr>
            <a:p>
              <a:pPr>
                <a:lnSpc>
                  <a:spcPct val="100000"/>
                </a:lnSpc>
              </a:pPr>
              <a:endParaRPr b="0" lang="en-GB" sz="1800" strike="noStrike" u="none">
                <a:solidFill>
                  <a:srgbClr val="ffffff"/>
                </a:solidFill>
                <a:effectLst/>
                <a:uFillTx/>
                <a:latin typeface="Arial"/>
              </a:endParaRPr>
            </a:p>
          </p:txBody>
        </p:sp>
      </p:grpSp>
      <p:sp>
        <p:nvSpPr>
          <p:cNvPr id="471" name="TextBox 37"/>
          <p:cNvSpPr/>
          <p:nvPr/>
        </p:nvSpPr>
        <p:spPr>
          <a:xfrm>
            <a:off x="9127080" y="4304520"/>
            <a:ext cx="2345400" cy="285480"/>
          </a:xfrm>
          <a:prstGeom prst="rect">
            <a:avLst/>
          </a:prstGeom>
          <a:noFill/>
          <a:ln w="0">
            <a:noFill/>
          </a:ln>
        </p:spPr>
        <p:style>
          <a:lnRef idx="0"/>
          <a:fillRef idx="0"/>
          <a:effectRef idx="0"/>
          <a:fontRef idx="minor"/>
        </p:style>
        <p:txBody>
          <a:bodyPr lIns="0" rIns="0" tIns="0" bIns="0" anchor="t">
            <a:spAutoFit/>
          </a:bodyPr>
          <a:p>
            <a:pPr defTabSz="914400">
              <a:lnSpc>
                <a:spcPts val="2248"/>
              </a:lnSpc>
            </a:pPr>
            <a:r>
              <a:rPr b="1" lang="en-US" sz="1750" strike="noStrike" u="none">
                <a:solidFill>
                  <a:srgbClr val="000000"/>
                </a:solidFill>
                <a:effectLst/>
                <a:uFillTx/>
                <a:latin typeface="Montserrat Bold"/>
                <a:ea typeface="Montserrat Bold"/>
              </a:rPr>
              <a:t>Automate Reorders</a:t>
            </a:r>
            <a:endParaRPr b="0" lang="en-GB" sz="1750" strike="noStrike" u="none">
              <a:solidFill>
                <a:srgbClr val="000000"/>
              </a:solidFill>
              <a:effectLst/>
              <a:uFillTx/>
              <a:latin typeface="Arial"/>
            </a:endParaRPr>
          </a:p>
        </p:txBody>
      </p:sp>
      <p:sp>
        <p:nvSpPr>
          <p:cNvPr id="472" name="TextBox 38"/>
          <p:cNvSpPr/>
          <p:nvPr/>
        </p:nvSpPr>
        <p:spPr>
          <a:xfrm>
            <a:off x="9127080" y="4692960"/>
            <a:ext cx="8336880" cy="30168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0" lang="en-US" sz="1560" strike="noStrike" u="none">
                <a:solidFill>
                  <a:srgbClr val="000000"/>
                </a:solidFill>
                <a:effectLst/>
                <a:uFillTx/>
                <a:latin typeface="Source Han Sans JP"/>
                <a:ea typeface="Source Han Sans JP"/>
              </a:rPr>
              <a:t>AI for accurate forecasting &amp; procurement.</a:t>
            </a:r>
            <a:endParaRPr b="0" lang="en-GB" sz="1560" strike="noStrike" u="none">
              <a:solidFill>
                <a:srgbClr val="000000"/>
              </a:solidFill>
              <a:effectLst/>
              <a:uFillTx/>
              <a:latin typeface="Arial"/>
            </a:endParaRPr>
          </a:p>
        </p:txBody>
      </p:sp>
      <p:grpSp>
        <p:nvGrpSpPr>
          <p:cNvPr id="473" name="Group 39"/>
          <p:cNvGrpSpPr/>
          <p:nvPr/>
        </p:nvGrpSpPr>
        <p:grpSpPr>
          <a:xfrm>
            <a:off x="587880" y="5386320"/>
            <a:ext cx="200880" cy="251280"/>
            <a:chOff x="587880" y="5386320"/>
            <a:chExt cx="200880" cy="251280"/>
          </a:xfrm>
        </p:grpSpPr>
        <p:sp>
          <p:nvSpPr>
            <p:cNvPr id="474" name="Freeform 40" descr="preencoded.png"/>
            <p:cNvSpPr/>
            <p:nvPr/>
          </p:nvSpPr>
          <p:spPr>
            <a:xfrm>
              <a:off x="587880" y="5386320"/>
              <a:ext cx="200880" cy="251280"/>
            </a:xfrm>
            <a:custGeom>
              <a:avLst/>
              <a:gdLst>
                <a:gd name="textAreaLeft" fmla="*/ 0 w 200880"/>
                <a:gd name="textAreaRight" fmla="*/ 201600 w 200880"/>
                <a:gd name="textAreaTop" fmla="*/ 0 h 251280"/>
                <a:gd name="textAreaBottom" fmla="*/ 252000 h 251280"/>
              </a:gdLst>
              <a:ahLst/>
              <a:cxnLst/>
              <a:rect l="textAreaLeft" t="textAreaTop" r="textAreaRight" b="textAreaBottom"/>
              <a:pathLst>
                <a:path w="268732" h="335915">
                  <a:moveTo>
                    <a:pt x="0" y="0"/>
                  </a:moveTo>
                  <a:lnTo>
                    <a:pt x="268732" y="0"/>
                  </a:lnTo>
                  <a:lnTo>
                    <a:pt x="268732" y="335915"/>
                  </a:lnTo>
                  <a:lnTo>
                    <a:pt x="0" y="33591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75" name="Group 41"/>
          <p:cNvGrpSpPr/>
          <p:nvPr/>
        </p:nvGrpSpPr>
        <p:grpSpPr>
          <a:xfrm>
            <a:off x="587880" y="5700240"/>
            <a:ext cx="8336880" cy="27720"/>
            <a:chOff x="587880" y="5700240"/>
            <a:chExt cx="8336880" cy="27720"/>
          </a:xfrm>
        </p:grpSpPr>
        <p:sp>
          <p:nvSpPr>
            <p:cNvPr id="476" name="Freeform 42"/>
            <p:cNvSpPr/>
            <p:nvPr/>
          </p:nvSpPr>
          <p:spPr>
            <a:xfrm>
              <a:off x="587880" y="5700240"/>
              <a:ext cx="8336880" cy="27720"/>
            </a:xfrm>
            <a:custGeom>
              <a:avLst/>
              <a:gdLst>
                <a:gd name="textAreaLeft" fmla="*/ 0 w 8336880"/>
                <a:gd name="textAreaRight" fmla="*/ 8337600 w 8336880"/>
                <a:gd name="textAreaTop" fmla="*/ 0 h 27720"/>
                <a:gd name="textAreaBottom" fmla="*/ 28440 h 27720"/>
              </a:gdLst>
              <a:ahLst/>
              <a:cxnLst/>
              <a:rect l="textAreaLeft" t="textAreaTop" r="textAreaRight" b="textAreaBottom"/>
              <a:pathLst>
                <a:path w="11116691" h="38100">
                  <a:moveTo>
                    <a:pt x="0" y="0"/>
                  </a:moveTo>
                  <a:lnTo>
                    <a:pt x="11116691" y="0"/>
                  </a:lnTo>
                  <a:lnTo>
                    <a:pt x="11116691" y="38100"/>
                  </a:lnTo>
                  <a:lnTo>
                    <a:pt x="0" y="38100"/>
                  </a:lnTo>
                  <a:close/>
                </a:path>
              </a:pathLst>
            </a:custGeom>
            <a:solidFill>
              <a:srgbClr val="2d2e34"/>
            </a:solidFill>
            <a:ln w="0">
              <a:noFill/>
            </a:ln>
          </p:spPr>
          <p:style>
            <a:lnRef idx="0"/>
            <a:fillRef idx="0"/>
            <a:effectRef idx="0"/>
            <a:fontRef idx="minor"/>
          </p:style>
          <p:txBody>
            <a:bodyPr lIns="90000" rIns="90000" tIns="-16560" bIns="-16560" anchor="t">
              <a:noAutofit/>
            </a:bodyPr>
            <a:p>
              <a:pPr>
                <a:lnSpc>
                  <a:spcPct val="100000"/>
                </a:lnSpc>
              </a:pPr>
              <a:endParaRPr b="0" lang="en-GB" sz="1800" strike="noStrike" u="none">
                <a:solidFill>
                  <a:srgbClr val="ffffff"/>
                </a:solidFill>
                <a:effectLst/>
                <a:uFillTx/>
                <a:latin typeface="Arial"/>
              </a:endParaRPr>
            </a:p>
          </p:txBody>
        </p:sp>
      </p:grpSp>
      <p:sp>
        <p:nvSpPr>
          <p:cNvPr id="477" name="TextBox 43"/>
          <p:cNvSpPr/>
          <p:nvPr/>
        </p:nvSpPr>
        <p:spPr>
          <a:xfrm>
            <a:off x="587880" y="5838840"/>
            <a:ext cx="3267000" cy="285480"/>
          </a:xfrm>
          <a:prstGeom prst="rect">
            <a:avLst/>
          </a:prstGeom>
          <a:noFill/>
          <a:ln w="0">
            <a:noFill/>
          </a:ln>
        </p:spPr>
        <p:style>
          <a:lnRef idx="0"/>
          <a:fillRef idx="0"/>
          <a:effectRef idx="0"/>
          <a:fontRef idx="minor"/>
        </p:style>
        <p:txBody>
          <a:bodyPr lIns="0" rIns="0" tIns="0" bIns="0" anchor="t">
            <a:spAutoFit/>
          </a:bodyPr>
          <a:p>
            <a:pPr defTabSz="914400">
              <a:lnSpc>
                <a:spcPts val="2248"/>
              </a:lnSpc>
            </a:pPr>
            <a:r>
              <a:rPr b="1" lang="en-US" sz="1750" strike="noStrike" u="none">
                <a:solidFill>
                  <a:srgbClr val="000000"/>
                </a:solidFill>
                <a:effectLst/>
                <a:uFillTx/>
                <a:latin typeface="Montserrat Bold"/>
                <a:ea typeface="Montserrat Bold"/>
              </a:rPr>
              <a:t>Expand to Future Branches</a:t>
            </a:r>
            <a:endParaRPr b="0" lang="en-GB" sz="1750" strike="noStrike" u="none">
              <a:solidFill>
                <a:srgbClr val="000000"/>
              </a:solidFill>
              <a:effectLst/>
              <a:uFillTx/>
              <a:latin typeface="Arial"/>
            </a:endParaRPr>
          </a:p>
        </p:txBody>
      </p:sp>
      <p:sp>
        <p:nvSpPr>
          <p:cNvPr id="478" name="TextBox 44"/>
          <p:cNvSpPr/>
          <p:nvPr/>
        </p:nvSpPr>
        <p:spPr>
          <a:xfrm>
            <a:off x="587880" y="6227280"/>
            <a:ext cx="8336880" cy="30168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0" lang="en-US" sz="1560" strike="noStrike" u="none">
                <a:solidFill>
                  <a:srgbClr val="000000"/>
                </a:solidFill>
                <a:effectLst/>
                <a:uFillTx/>
                <a:latin typeface="Source Han Sans JP"/>
                <a:ea typeface="Source Han Sans JP"/>
              </a:rPr>
              <a:t>Replicate success across the network.</a:t>
            </a:r>
            <a:endParaRPr b="0" lang="en-GB" sz="1560" strike="noStrike" u="none">
              <a:solidFill>
                <a:srgbClr val="000000"/>
              </a:solidFill>
              <a:effectLst/>
              <a:uFillTx/>
              <a:latin typeface="Arial"/>
            </a:endParaRPr>
          </a:p>
        </p:txBody>
      </p:sp>
      <p:grpSp>
        <p:nvGrpSpPr>
          <p:cNvPr id="479" name="Group 45"/>
          <p:cNvGrpSpPr/>
          <p:nvPr/>
        </p:nvGrpSpPr>
        <p:grpSpPr>
          <a:xfrm>
            <a:off x="9127080" y="5386320"/>
            <a:ext cx="200880" cy="251280"/>
            <a:chOff x="9127080" y="5386320"/>
            <a:chExt cx="200880" cy="251280"/>
          </a:xfrm>
        </p:grpSpPr>
        <p:sp>
          <p:nvSpPr>
            <p:cNvPr id="480" name="Freeform 46" descr="preencoded.png"/>
            <p:cNvSpPr/>
            <p:nvPr/>
          </p:nvSpPr>
          <p:spPr>
            <a:xfrm>
              <a:off x="9127080" y="5386320"/>
              <a:ext cx="200880" cy="251280"/>
            </a:xfrm>
            <a:custGeom>
              <a:avLst/>
              <a:gdLst>
                <a:gd name="textAreaLeft" fmla="*/ 0 w 200880"/>
                <a:gd name="textAreaRight" fmla="*/ 201600 w 200880"/>
                <a:gd name="textAreaTop" fmla="*/ 0 h 251280"/>
                <a:gd name="textAreaBottom" fmla="*/ 252000 h 251280"/>
              </a:gdLst>
              <a:ahLst/>
              <a:cxnLst/>
              <a:rect l="textAreaLeft" t="textAreaTop" r="textAreaRight" b="textAreaBottom"/>
              <a:pathLst>
                <a:path w="268732" h="335915">
                  <a:moveTo>
                    <a:pt x="0" y="0"/>
                  </a:moveTo>
                  <a:lnTo>
                    <a:pt x="268732" y="0"/>
                  </a:lnTo>
                  <a:lnTo>
                    <a:pt x="268732" y="335915"/>
                  </a:lnTo>
                  <a:lnTo>
                    <a:pt x="0" y="33591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81" name="Group 47"/>
          <p:cNvGrpSpPr/>
          <p:nvPr/>
        </p:nvGrpSpPr>
        <p:grpSpPr>
          <a:xfrm>
            <a:off x="9127080" y="5700240"/>
            <a:ext cx="8336880" cy="27720"/>
            <a:chOff x="9127080" y="5700240"/>
            <a:chExt cx="8336880" cy="27720"/>
          </a:xfrm>
        </p:grpSpPr>
        <p:sp>
          <p:nvSpPr>
            <p:cNvPr id="482" name="Freeform 48"/>
            <p:cNvSpPr/>
            <p:nvPr/>
          </p:nvSpPr>
          <p:spPr>
            <a:xfrm>
              <a:off x="9127080" y="5700240"/>
              <a:ext cx="8336880" cy="27720"/>
            </a:xfrm>
            <a:custGeom>
              <a:avLst/>
              <a:gdLst>
                <a:gd name="textAreaLeft" fmla="*/ 0 w 8336880"/>
                <a:gd name="textAreaRight" fmla="*/ 8337600 w 8336880"/>
                <a:gd name="textAreaTop" fmla="*/ 0 h 27720"/>
                <a:gd name="textAreaBottom" fmla="*/ 28440 h 27720"/>
              </a:gdLst>
              <a:ahLst/>
              <a:cxnLst/>
              <a:rect l="textAreaLeft" t="textAreaTop" r="textAreaRight" b="textAreaBottom"/>
              <a:pathLst>
                <a:path w="11116691" h="38100">
                  <a:moveTo>
                    <a:pt x="0" y="0"/>
                  </a:moveTo>
                  <a:lnTo>
                    <a:pt x="11116691" y="0"/>
                  </a:lnTo>
                  <a:lnTo>
                    <a:pt x="11116691" y="38100"/>
                  </a:lnTo>
                  <a:lnTo>
                    <a:pt x="0" y="38100"/>
                  </a:lnTo>
                  <a:close/>
                </a:path>
              </a:pathLst>
            </a:custGeom>
            <a:solidFill>
              <a:srgbClr val="2d2e34"/>
            </a:solidFill>
            <a:ln w="0">
              <a:noFill/>
            </a:ln>
          </p:spPr>
          <p:style>
            <a:lnRef idx="0"/>
            <a:fillRef idx="0"/>
            <a:effectRef idx="0"/>
            <a:fontRef idx="minor"/>
          </p:style>
          <p:txBody>
            <a:bodyPr lIns="90000" rIns="90000" tIns="-16560" bIns="-16560" anchor="t">
              <a:noAutofit/>
            </a:bodyPr>
            <a:p>
              <a:pPr>
                <a:lnSpc>
                  <a:spcPct val="100000"/>
                </a:lnSpc>
              </a:pPr>
              <a:endParaRPr b="0" lang="en-GB" sz="1800" strike="noStrike" u="none">
                <a:solidFill>
                  <a:srgbClr val="ffffff"/>
                </a:solidFill>
                <a:effectLst/>
                <a:uFillTx/>
                <a:latin typeface="Arial"/>
              </a:endParaRPr>
            </a:p>
          </p:txBody>
        </p:sp>
      </p:grpSp>
      <p:sp>
        <p:nvSpPr>
          <p:cNvPr id="483" name="TextBox 49"/>
          <p:cNvSpPr/>
          <p:nvPr/>
        </p:nvSpPr>
        <p:spPr>
          <a:xfrm>
            <a:off x="9127080" y="5838840"/>
            <a:ext cx="2813760" cy="285480"/>
          </a:xfrm>
          <a:prstGeom prst="rect">
            <a:avLst/>
          </a:prstGeom>
          <a:noFill/>
          <a:ln w="0">
            <a:noFill/>
          </a:ln>
        </p:spPr>
        <p:style>
          <a:lnRef idx="0"/>
          <a:fillRef idx="0"/>
          <a:effectRef idx="0"/>
          <a:fontRef idx="minor"/>
        </p:style>
        <p:txBody>
          <a:bodyPr lIns="0" rIns="0" tIns="0" bIns="0" anchor="t">
            <a:spAutoFit/>
          </a:bodyPr>
          <a:p>
            <a:pPr defTabSz="914400">
              <a:lnSpc>
                <a:spcPts val="2248"/>
              </a:lnSpc>
            </a:pPr>
            <a:r>
              <a:rPr b="1" lang="en-US" sz="1750" strike="noStrike" u="none">
                <a:solidFill>
                  <a:srgbClr val="000000"/>
                </a:solidFill>
                <a:effectLst/>
                <a:uFillTx/>
                <a:latin typeface="Montserrat Bold"/>
                <a:ea typeface="Montserrat Bold"/>
              </a:rPr>
              <a:t>Shift to Smart Planning</a:t>
            </a:r>
            <a:endParaRPr b="0" lang="en-GB" sz="1750" strike="noStrike" u="none">
              <a:solidFill>
                <a:srgbClr val="000000"/>
              </a:solidFill>
              <a:effectLst/>
              <a:uFillTx/>
              <a:latin typeface="Arial"/>
            </a:endParaRPr>
          </a:p>
        </p:txBody>
      </p:sp>
      <p:sp>
        <p:nvSpPr>
          <p:cNvPr id="484" name="TextBox 50"/>
          <p:cNvSpPr/>
          <p:nvPr/>
        </p:nvSpPr>
        <p:spPr>
          <a:xfrm>
            <a:off x="9127080" y="6227280"/>
            <a:ext cx="8336880" cy="30168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0" lang="en-US" sz="1560" strike="noStrike" u="none">
                <a:solidFill>
                  <a:srgbClr val="000000"/>
                </a:solidFill>
                <a:effectLst/>
                <a:uFillTx/>
                <a:latin typeface="Source Han Sans JP"/>
                <a:ea typeface="Source Han Sans JP"/>
              </a:rPr>
              <a:t>Data-driven decision-making.</a:t>
            </a:r>
            <a:endParaRPr b="0" lang="en-GB" sz="1560" strike="noStrike" u="none">
              <a:solidFill>
                <a:srgbClr val="000000"/>
              </a:solidFill>
              <a:effectLst/>
              <a:uFillTx/>
              <a:latin typeface="Arial"/>
            </a:endParaRPr>
          </a:p>
        </p:txBody>
      </p:sp>
      <p:sp>
        <p:nvSpPr>
          <p:cNvPr id="485" name="TextBox 51"/>
          <p:cNvSpPr/>
          <p:nvPr/>
        </p:nvSpPr>
        <p:spPr>
          <a:xfrm>
            <a:off x="4953240" y="6915960"/>
            <a:ext cx="7328160" cy="2918880"/>
          </a:xfrm>
          <a:prstGeom prst="rect">
            <a:avLst/>
          </a:prstGeom>
          <a:noFill/>
          <a:ln w="0">
            <a:noFill/>
          </a:ln>
        </p:spPr>
        <p:style>
          <a:lnRef idx="0"/>
          <a:fillRef idx="0"/>
          <a:effectRef idx="0"/>
          <a:fontRef idx="minor"/>
        </p:style>
        <p:txBody>
          <a:bodyPr lIns="0" rIns="0" tIns="0" bIns="0" anchor="t">
            <a:spAutoFit/>
          </a:bodyPr>
          <a:p>
            <a:pPr algn="ctr" defTabSz="914400">
              <a:lnSpc>
                <a:spcPts val="11492"/>
              </a:lnSpc>
            </a:pPr>
            <a:r>
              <a:rPr b="1" lang="en-US" sz="13210" strike="noStrike" u="none">
                <a:solidFill>
                  <a:srgbClr val="0e2f5f"/>
                </a:solidFill>
                <a:effectLst/>
                <a:uFillTx/>
                <a:latin typeface="Barlow Condensed Heavy"/>
                <a:ea typeface="Barlow Condensed Heavy"/>
              </a:rPr>
              <a:t>THANK YOU!</a:t>
            </a:r>
            <a:endParaRPr b="0" lang="en-GB" sz="13210" strike="noStrike" u="none">
              <a:solidFill>
                <a:srgbClr val="000000"/>
              </a:solidFill>
              <a:effectLst/>
              <a:uFillTx/>
              <a:latin typeface="Arial"/>
            </a:endParaRPr>
          </a:p>
        </p:txBody>
      </p:sp>
      <p:sp>
        <p:nvSpPr>
          <p:cNvPr id="486" name="Freeform 52"/>
          <p:cNvSpPr/>
          <p:nvPr/>
        </p:nvSpPr>
        <p:spPr>
          <a:xfrm>
            <a:off x="4133160" y="8141760"/>
            <a:ext cx="1190520" cy="367560"/>
          </a:xfrm>
          <a:custGeom>
            <a:avLst/>
            <a:gdLst>
              <a:gd name="textAreaLeft" fmla="*/ 0 w 1190520"/>
              <a:gd name="textAreaRight" fmla="*/ 1191240 w 1190520"/>
              <a:gd name="textAreaTop" fmla="*/ 0 h 367560"/>
              <a:gd name="textAreaBottom" fmla="*/ 368280 h 367560"/>
            </a:gdLst>
            <a:ahLst/>
            <a:cxnLst/>
            <a:rect l="textAreaLeft" t="textAreaTop" r="textAreaRight" b="textAreaBottom"/>
            <a:pathLst>
              <a:path w="1191328" h="368229">
                <a:moveTo>
                  <a:pt x="0" y="0"/>
                </a:moveTo>
                <a:lnTo>
                  <a:pt x="1191328" y="0"/>
                </a:lnTo>
                <a:lnTo>
                  <a:pt x="1191328" y="368228"/>
                </a:lnTo>
                <a:lnTo>
                  <a:pt x="0" y="368228"/>
                </a:lnTo>
                <a:lnTo>
                  <a:pt x="0" y="0"/>
                </a:lnTo>
                <a:close/>
              </a:path>
            </a:pathLst>
          </a:custGeom>
          <a:blipFill rotWithShape="0">
            <a:blip r:embed="rId5">
              <a:extLst>
                <a:ext uri="{96DAC541-7B7A-43D3-8B79-37D633B846F1}">
                  <asvg:svgBlip xmlns:asvg="http://schemas.microsoft.com/office/drawing/2016/SVG/main" r:embed="rId6"/>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487" name="Freeform 53"/>
          <p:cNvSpPr/>
          <p:nvPr/>
        </p:nvSpPr>
        <p:spPr>
          <a:xfrm flipH="1">
            <a:off x="11910240" y="8141760"/>
            <a:ext cx="1190520" cy="367560"/>
          </a:xfrm>
          <a:custGeom>
            <a:avLst/>
            <a:gdLst>
              <a:gd name="textAreaLeft" fmla="*/ 360 w 1190520"/>
              <a:gd name="textAreaRight" fmla="*/ 1191600 w 1190520"/>
              <a:gd name="textAreaTop" fmla="*/ 0 h 367560"/>
              <a:gd name="textAreaBottom" fmla="*/ 368280 h 367560"/>
            </a:gdLst>
            <a:ahLst/>
            <a:cxnLst/>
            <a:rect l="textAreaLeft" t="textAreaTop" r="textAreaRight" b="textAreaBottom"/>
            <a:pathLst>
              <a:path w="1191328" h="368229">
                <a:moveTo>
                  <a:pt x="1191328" y="0"/>
                </a:moveTo>
                <a:lnTo>
                  <a:pt x="0" y="0"/>
                </a:lnTo>
                <a:lnTo>
                  <a:pt x="0" y="368228"/>
                </a:lnTo>
                <a:lnTo>
                  <a:pt x="1191328" y="368228"/>
                </a:lnTo>
                <a:lnTo>
                  <a:pt x="1191328" y="0"/>
                </a:lnTo>
                <a:close/>
              </a:path>
            </a:pathLst>
          </a:custGeom>
          <a:blipFill rotWithShape="0">
            <a:blip r:embed="rId7">
              <a:extLst>
                <a:ext uri="{96DAC541-7B7A-43D3-8B79-37D633B846F1}">
                  <asvg:svgBlip xmlns:asvg="http://schemas.microsoft.com/office/drawing/2016/SVG/main" r:embed="rId8"/>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nvGrpSpPr>
          <p:cNvPr id="488" name="Group 54"/>
          <p:cNvGrpSpPr/>
          <p:nvPr/>
        </p:nvGrpSpPr>
        <p:grpSpPr>
          <a:xfrm>
            <a:off x="748080" y="6782400"/>
            <a:ext cx="16875720" cy="46800"/>
            <a:chOff x="748080" y="6782400"/>
            <a:chExt cx="16875720" cy="46800"/>
          </a:xfrm>
        </p:grpSpPr>
        <p:sp>
          <p:nvSpPr>
            <p:cNvPr id="489" name="Freeform 55"/>
            <p:cNvSpPr/>
            <p:nvPr/>
          </p:nvSpPr>
          <p:spPr>
            <a:xfrm>
              <a:off x="748080" y="6782400"/>
              <a:ext cx="16875720" cy="46800"/>
            </a:xfrm>
            <a:custGeom>
              <a:avLst/>
              <a:gdLst>
                <a:gd name="textAreaLeft" fmla="*/ 0 w 16875720"/>
                <a:gd name="textAreaRight" fmla="*/ 16876440 w 16875720"/>
                <a:gd name="textAreaTop" fmla="*/ 0 h 46800"/>
                <a:gd name="textAreaBottom" fmla="*/ 47520 h 46800"/>
              </a:gdLst>
              <a:ahLst/>
              <a:cxnLst/>
              <a:rect l="textAreaLeft" t="textAreaTop" r="textAreaRight" b="textAreaBottom"/>
              <a:pathLst>
                <a:path w="22501988" h="63488">
                  <a:moveTo>
                    <a:pt x="0" y="0"/>
                  </a:moveTo>
                  <a:lnTo>
                    <a:pt x="22501988" y="0"/>
                  </a:lnTo>
                  <a:lnTo>
                    <a:pt x="22501988" y="63488"/>
                  </a:lnTo>
                  <a:lnTo>
                    <a:pt x="0" y="63488"/>
                  </a:lnTo>
                  <a:close/>
                </a:path>
              </a:pathLst>
            </a:custGeom>
            <a:solidFill>
              <a:srgbClr val="000000">
                <a:alpha val="25000"/>
              </a:srgbClr>
            </a:solidFill>
            <a:ln w="0">
              <a:noFill/>
            </a:ln>
          </p:spPr>
          <p:style>
            <a:lnRef idx="0"/>
            <a:fillRef idx="0"/>
            <a:effectRef idx="0"/>
            <a:fontRef idx="minor"/>
          </p:style>
          <p:txBody>
            <a:bodyPr lIns="90000" rIns="90000" tIns="2520" bIns="2520" anchor="t">
              <a:noAutofit/>
            </a:bodyPr>
            <a:p>
              <a:pPr>
                <a:lnSpc>
                  <a:spcPct val="100000"/>
                </a:lnSpc>
              </a:pPr>
              <a:endParaRPr b="0" lang="en-GB" sz="1800" strike="noStrike" u="none">
                <a:solidFill>
                  <a:srgbClr val="ffffff"/>
                </a:solidFill>
                <a:effectLst/>
                <a:uFillTx/>
                <a:latin typeface="Arial"/>
              </a:endParaRPr>
            </a:p>
          </p:txBody>
        </p:sp>
      </p:grpSp>
    </p:spTree>
  </p:cSld>
  <mc:AlternateContent>
    <mc:Choice Requires="p14">
      <p:transition spd="slow" p14:dur="2000"/>
    </mc:Choice>
    <mc:Fallback>
      <p:transition spd="slow"/>
    </mc:Fallback>
  </mc:AlternateContent>
  <p:timing>
    <p:tnLst>
      <p:par>
        <p:cTn id="430" dur="indefinite" restart="never" nodeType="tmRoot">
          <p:childTnLst>
            <p:seq>
              <p:cTn id="431" dur="indefinite" nodeType="mainSeq">
                <p:childTnLst>
                  <p:par>
                    <p:cTn id="432" fill="hold">
                      <p:stCondLst>
                        <p:cond delay="0"/>
                      </p:stCondLst>
                      <p:childTnLst>
                        <p:par>
                          <p:cTn id="433" fill="hold">
                            <p:stCondLst>
                              <p:cond delay="0"/>
                            </p:stCondLst>
                            <p:childTnLst>
                              <p:par>
                                <p:cTn id="434" nodeType="afterEffect" fill="hold" presetClass="entr" presetID="3" presetSubtype="10">
                                  <p:stCondLst>
                                    <p:cond delay="0"/>
                                  </p:stCondLst>
                                  <p:childTnLst>
                                    <p:set>
                                      <p:cBhvr>
                                        <p:cTn id="435" dur="2" fill="hold">
                                          <p:stCondLst>
                                            <p:cond delay="0"/>
                                          </p:stCondLst>
                                        </p:cTn>
                                        <p:tgtEl>
                                          <p:spTgt spid="438"/>
                                        </p:tgtEl>
                                        <p:attrNameLst>
                                          <p:attrName>style.visibility</p:attrName>
                                        </p:attrNameLst>
                                      </p:cBhvr>
                                      <p:to>
                                        <p:strVal val="visible"/>
                                      </p:to>
                                    </p:set>
                                    <p:animEffect filter="blinds(horizontal)" transition="in">
                                      <p:cBhvr additive="repl">
                                        <p:cTn id="436"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1" name="Group 2"/>
          <p:cNvGrpSpPr/>
          <p:nvPr/>
        </p:nvGrpSpPr>
        <p:grpSpPr>
          <a:xfrm>
            <a:off x="0" y="0"/>
            <a:ext cx="18287280" cy="10286280"/>
            <a:chOff x="0" y="0"/>
            <a:chExt cx="18287280" cy="10286280"/>
          </a:xfrm>
        </p:grpSpPr>
        <p:sp>
          <p:nvSpPr>
            <p:cNvPr id="72"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73" name="Group 4"/>
          <p:cNvGrpSpPr/>
          <p:nvPr/>
        </p:nvGrpSpPr>
        <p:grpSpPr>
          <a:xfrm>
            <a:off x="0" y="360"/>
            <a:ext cx="18287280" cy="10286280"/>
            <a:chOff x="0" y="360"/>
            <a:chExt cx="18287280" cy="10286280"/>
          </a:xfrm>
        </p:grpSpPr>
        <p:sp>
          <p:nvSpPr>
            <p:cNvPr id="74" name="Freeform 5"/>
            <p:cNvSpPr/>
            <p:nvPr/>
          </p:nvSpPr>
          <p:spPr>
            <a:xfrm>
              <a:off x="0" y="36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gradFill rotWithShape="0">
              <a:gsLst>
                <a:gs pos="0">
                  <a:srgbClr val="84a9ff"/>
                </a:gs>
                <a:gs pos="100000">
                  <a:srgbClr val="f5f8ff"/>
                </a:gs>
              </a:gsLst>
              <a:lin ang="540000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75" name="Group 6"/>
          <p:cNvGrpSpPr/>
          <p:nvPr/>
        </p:nvGrpSpPr>
        <p:grpSpPr>
          <a:xfrm>
            <a:off x="8388360" y="7071120"/>
            <a:ext cx="9375120" cy="3079440"/>
            <a:chOff x="8388360" y="7071120"/>
            <a:chExt cx="9375120" cy="3079440"/>
          </a:xfrm>
        </p:grpSpPr>
        <p:sp>
          <p:nvSpPr>
            <p:cNvPr id="76" name="Freeform 7" descr="preencoded.png"/>
            <p:cNvSpPr/>
            <p:nvPr/>
          </p:nvSpPr>
          <p:spPr>
            <a:xfrm>
              <a:off x="8388360" y="7071120"/>
              <a:ext cx="9375120" cy="3079440"/>
            </a:xfrm>
            <a:custGeom>
              <a:avLst/>
              <a:gdLst>
                <a:gd name="textAreaLeft" fmla="*/ 0 w 9375120"/>
                <a:gd name="textAreaRight" fmla="*/ 9375840 w 9375120"/>
                <a:gd name="textAreaTop" fmla="*/ 0 h 3079440"/>
                <a:gd name="textAreaBottom" fmla="*/ 3080160 h 3079440"/>
              </a:gdLst>
              <a:ahLst/>
              <a:cxnLst/>
              <a:rect l="textAreaLeft" t="textAreaTop" r="textAreaRight" b="textAreaBottom"/>
              <a:pathLst>
                <a:path w="31429843" h="10324846">
                  <a:moveTo>
                    <a:pt x="0" y="0"/>
                  </a:moveTo>
                  <a:lnTo>
                    <a:pt x="31429843" y="0"/>
                  </a:lnTo>
                  <a:lnTo>
                    <a:pt x="31429843" y="10324846"/>
                  </a:lnTo>
                  <a:lnTo>
                    <a:pt x="0" y="1032484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77" name="Group 8"/>
          <p:cNvGrpSpPr/>
          <p:nvPr/>
        </p:nvGrpSpPr>
        <p:grpSpPr>
          <a:xfrm>
            <a:off x="5343120" y="7365960"/>
            <a:ext cx="1047960" cy="1047960"/>
            <a:chOff x="5343120" y="7365960"/>
            <a:chExt cx="1047960" cy="1047960"/>
          </a:xfrm>
        </p:grpSpPr>
        <p:sp>
          <p:nvSpPr>
            <p:cNvPr id="78" name="Freeform 9" descr="preencoded.png"/>
            <p:cNvSpPr/>
            <p:nvPr/>
          </p:nvSpPr>
          <p:spPr>
            <a:xfrm>
              <a:off x="5343120" y="7365960"/>
              <a:ext cx="1047960" cy="1047960"/>
            </a:xfrm>
            <a:custGeom>
              <a:avLst/>
              <a:gdLst>
                <a:gd name="textAreaLeft" fmla="*/ 0 w 1047960"/>
                <a:gd name="textAreaRight" fmla="*/ 1048680 w 1047960"/>
                <a:gd name="textAreaTop" fmla="*/ 0 h 1047960"/>
                <a:gd name="textAreaBottom" fmla="*/ 1048680 h 1047960"/>
              </a:gdLst>
              <a:ahLst/>
              <a:cxnLst/>
              <a:rect l="textAreaLeft" t="textAreaTop" r="textAreaRight" b="textAreaBottom"/>
              <a:pathLst>
                <a:path w="889381" h="889381">
                  <a:moveTo>
                    <a:pt x="0" y="0"/>
                  </a:moveTo>
                  <a:lnTo>
                    <a:pt x="889381" y="0"/>
                  </a:lnTo>
                  <a:lnTo>
                    <a:pt x="889381" y="889381"/>
                  </a:lnTo>
                  <a:lnTo>
                    <a:pt x="0" y="88938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79" name="Group 10"/>
          <p:cNvGrpSpPr/>
          <p:nvPr/>
        </p:nvGrpSpPr>
        <p:grpSpPr>
          <a:xfrm>
            <a:off x="14927400" y="5041440"/>
            <a:ext cx="808560" cy="808560"/>
            <a:chOff x="14927400" y="5041440"/>
            <a:chExt cx="808560" cy="808560"/>
          </a:xfrm>
        </p:grpSpPr>
        <p:sp>
          <p:nvSpPr>
            <p:cNvPr id="80" name="Freeform 11" descr="preencoded.png"/>
            <p:cNvSpPr/>
            <p:nvPr/>
          </p:nvSpPr>
          <p:spPr>
            <a:xfrm>
              <a:off x="14927400" y="5041440"/>
              <a:ext cx="808560" cy="808560"/>
            </a:xfrm>
            <a:custGeom>
              <a:avLst/>
              <a:gdLst>
                <a:gd name="textAreaLeft" fmla="*/ 0 w 808560"/>
                <a:gd name="textAreaRight" fmla="*/ 809280 w 808560"/>
                <a:gd name="textAreaTop" fmla="*/ 0 h 808560"/>
                <a:gd name="textAreaBottom" fmla="*/ 809280 h 808560"/>
              </a:gdLst>
              <a:ahLst/>
              <a:cxnLst/>
              <a:rect l="textAreaLeft" t="textAreaTop" r="textAreaRight" b="textAreaBottom"/>
              <a:pathLst>
                <a:path w="889381" h="889381">
                  <a:moveTo>
                    <a:pt x="0" y="0"/>
                  </a:moveTo>
                  <a:lnTo>
                    <a:pt x="889381" y="0"/>
                  </a:lnTo>
                  <a:lnTo>
                    <a:pt x="889381" y="889381"/>
                  </a:lnTo>
                  <a:lnTo>
                    <a:pt x="0" y="88938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81" name="Group 12"/>
          <p:cNvGrpSpPr/>
          <p:nvPr/>
        </p:nvGrpSpPr>
        <p:grpSpPr>
          <a:xfrm>
            <a:off x="0" y="5028480"/>
            <a:ext cx="666360" cy="666360"/>
            <a:chOff x="0" y="5028480"/>
            <a:chExt cx="666360" cy="666360"/>
          </a:xfrm>
        </p:grpSpPr>
        <p:sp>
          <p:nvSpPr>
            <p:cNvPr id="82" name="Freeform 13" descr="preencoded.png"/>
            <p:cNvSpPr/>
            <p:nvPr/>
          </p:nvSpPr>
          <p:spPr>
            <a:xfrm>
              <a:off x="0" y="5028480"/>
              <a:ext cx="666360" cy="666360"/>
            </a:xfrm>
            <a:custGeom>
              <a:avLst/>
              <a:gdLst>
                <a:gd name="textAreaLeft" fmla="*/ 0 w 666360"/>
                <a:gd name="textAreaRight" fmla="*/ 667080 w 666360"/>
                <a:gd name="textAreaTop" fmla="*/ 0 h 666360"/>
                <a:gd name="textAreaBottom" fmla="*/ 667080 h 666360"/>
              </a:gdLst>
              <a:ahLst/>
              <a:cxnLst/>
              <a:rect l="textAreaLeft" t="textAreaTop" r="textAreaRight" b="textAreaBottom"/>
              <a:pathLst>
                <a:path w="889381" h="889381">
                  <a:moveTo>
                    <a:pt x="0" y="0"/>
                  </a:moveTo>
                  <a:lnTo>
                    <a:pt x="889381" y="0"/>
                  </a:lnTo>
                  <a:lnTo>
                    <a:pt x="889381" y="889381"/>
                  </a:lnTo>
                  <a:lnTo>
                    <a:pt x="0" y="88938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83" name="Group 14"/>
          <p:cNvGrpSpPr/>
          <p:nvPr/>
        </p:nvGrpSpPr>
        <p:grpSpPr>
          <a:xfrm>
            <a:off x="16191720" y="2892960"/>
            <a:ext cx="2134800" cy="2134800"/>
            <a:chOff x="16191720" y="2892960"/>
            <a:chExt cx="2134800" cy="2134800"/>
          </a:xfrm>
        </p:grpSpPr>
        <p:sp>
          <p:nvSpPr>
            <p:cNvPr id="84" name="Freeform 15" descr="preencoded.png"/>
            <p:cNvSpPr/>
            <p:nvPr/>
          </p:nvSpPr>
          <p:spPr>
            <a:xfrm>
              <a:off x="16191720" y="2892960"/>
              <a:ext cx="2134800" cy="2134800"/>
            </a:xfrm>
            <a:custGeom>
              <a:avLst/>
              <a:gdLst>
                <a:gd name="textAreaLeft" fmla="*/ 0 w 2134800"/>
                <a:gd name="textAreaRight" fmla="*/ 2135520 w 2134800"/>
                <a:gd name="textAreaTop" fmla="*/ 0 h 2134800"/>
                <a:gd name="textAreaBottom" fmla="*/ 2135520 h 2134800"/>
              </a:gdLst>
              <a:ahLst/>
              <a:cxnLst/>
              <a:rect l="textAreaLeft" t="textAreaTop" r="textAreaRight" b="textAreaBottom"/>
              <a:pathLst>
                <a:path w="889381" h="889381">
                  <a:moveTo>
                    <a:pt x="0" y="0"/>
                  </a:moveTo>
                  <a:lnTo>
                    <a:pt x="889381" y="0"/>
                  </a:lnTo>
                  <a:lnTo>
                    <a:pt x="889381" y="889381"/>
                  </a:lnTo>
                  <a:lnTo>
                    <a:pt x="0" y="88938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85" name="Group 16"/>
          <p:cNvGrpSpPr/>
          <p:nvPr/>
        </p:nvGrpSpPr>
        <p:grpSpPr>
          <a:xfrm>
            <a:off x="1603080" y="4504680"/>
            <a:ext cx="1159560" cy="1159560"/>
            <a:chOff x="1603080" y="4504680"/>
            <a:chExt cx="1159560" cy="1159560"/>
          </a:xfrm>
        </p:grpSpPr>
        <p:sp>
          <p:nvSpPr>
            <p:cNvPr id="86" name="Freeform 17" descr="preencoded.png"/>
            <p:cNvSpPr/>
            <p:nvPr/>
          </p:nvSpPr>
          <p:spPr>
            <a:xfrm>
              <a:off x="1603080" y="4504680"/>
              <a:ext cx="1159560" cy="1159560"/>
            </a:xfrm>
            <a:custGeom>
              <a:avLst/>
              <a:gdLst>
                <a:gd name="textAreaLeft" fmla="*/ 0 w 1159560"/>
                <a:gd name="textAreaRight" fmla="*/ 1160280 w 1159560"/>
                <a:gd name="textAreaTop" fmla="*/ 0 h 1159560"/>
                <a:gd name="textAreaBottom" fmla="*/ 1160280 h 115956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87" name="Group 18"/>
          <p:cNvGrpSpPr/>
          <p:nvPr/>
        </p:nvGrpSpPr>
        <p:grpSpPr>
          <a:xfrm>
            <a:off x="10597680" y="4690800"/>
            <a:ext cx="1341360" cy="1341360"/>
            <a:chOff x="10597680" y="4690800"/>
            <a:chExt cx="1341360" cy="1341360"/>
          </a:xfrm>
        </p:grpSpPr>
        <p:sp>
          <p:nvSpPr>
            <p:cNvPr id="88" name="Freeform 19" descr="preencoded.png"/>
            <p:cNvSpPr/>
            <p:nvPr/>
          </p:nvSpPr>
          <p:spPr>
            <a:xfrm>
              <a:off x="10597680" y="4690800"/>
              <a:ext cx="1341360" cy="1341360"/>
            </a:xfrm>
            <a:custGeom>
              <a:avLst/>
              <a:gdLst>
                <a:gd name="textAreaLeft" fmla="*/ 0 w 1341360"/>
                <a:gd name="textAreaRight" fmla="*/ 1342080 w 1341360"/>
                <a:gd name="textAreaTop" fmla="*/ 0 h 1341360"/>
                <a:gd name="textAreaBottom" fmla="*/ 1342080 h 134136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89" name="Group 20"/>
          <p:cNvGrpSpPr/>
          <p:nvPr/>
        </p:nvGrpSpPr>
        <p:grpSpPr>
          <a:xfrm>
            <a:off x="539640" y="11462760"/>
            <a:ext cx="461880" cy="461880"/>
            <a:chOff x="539640" y="11462760"/>
            <a:chExt cx="461880" cy="461880"/>
          </a:xfrm>
        </p:grpSpPr>
        <p:sp>
          <p:nvSpPr>
            <p:cNvPr id="90" name="Freeform 21" descr="preencoded.png"/>
            <p:cNvSpPr/>
            <p:nvPr/>
          </p:nvSpPr>
          <p:spPr>
            <a:xfrm>
              <a:off x="539640" y="11462760"/>
              <a:ext cx="461880" cy="461880"/>
            </a:xfrm>
            <a:custGeom>
              <a:avLst/>
              <a:gdLst>
                <a:gd name="textAreaLeft" fmla="*/ 0 w 461880"/>
                <a:gd name="textAreaRight" fmla="*/ 462600 w 461880"/>
                <a:gd name="textAreaTop" fmla="*/ 0 h 461880"/>
                <a:gd name="textAreaBottom" fmla="*/ 462600 h 46188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91" name="Group 22"/>
          <p:cNvGrpSpPr/>
          <p:nvPr/>
        </p:nvGrpSpPr>
        <p:grpSpPr>
          <a:xfrm>
            <a:off x="9240120" y="11462760"/>
            <a:ext cx="461880" cy="461880"/>
            <a:chOff x="9240120" y="11462760"/>
            <a:chExt cx="461880" cy="461880"/>
          </a:xfrm>
        </p:grpSpPr>
        <p:sp>
          <p:nvSpPr>
            <p:cNvPr id="92" name="Freeform 23" descr="preencoded.png"/>
            <p:cNvSpPr/>
            <p:nvPr/>
          </p:nvSpPr>
          <p:spPr>
            <a:xfrm>
              <a:off x="9240120" y="11462760"/>
              <a:ext cx="461880" cy="461880"/>
            </a:xfrm>
            <a:custGeom>
              <a:avLst/>
              <a:gdLst>
                <a:gd name="textAreaLeft" fmla="*/ 0 w 461880"/>
                <a:gd name="textAreaRight" fmla="*/ 462600 w 461880"/>
                <a:gd name="textAreaTop" fmla="*/ 0 h 461880"/>
                <a:gd name="textAreaBottom" fmla="*/ 462600 h 46188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93" name="Group 24"/>
          <p:cNvGrpSpPr/>
          <p:nvPr/>
        </p:nvGrpSpPr>
        <p:grpSpPr>
          <a:xfrm>
            <a:off x="539640" y="12969720"/>
            <a:ext cx="461880" cy="461880"/>
            <a:chOff x="539640" y="12969720"/>
            <a:chExt cx="461880" cy="461880"/>
          </a:xfrm>
        </p:grpSpPr>
        <p:sp>
          <p:nvSpPr>
            <p:cNvPr id="94" name="Freeform 25" descr="preencoded.png"/>
            <p:cNvSpPr/>
            <p:nvPr/>
          </p:nvSpPr>
          <p:spPr>
            <a:xfrm>
              <a:off x="539640" y="12969720"/>
              <a:ext cx="461880" cy="461880"/>
            </a:xfrm>
            <a:custGeom>
              <a:avLst/>
              <a:gdLst>
                <a:gd name="textAreaLeft" fmla="*/ 0 w 461880"/>
                <a:gd name="textAreaRight" fmla="*/ 462600 w 461880"/>
                <a:gd name="textAreaTop" fmla="*/ 0 h 461880"/>
                <a:gd name="textAreaBottom" fmla="*/ 462600 h 46188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10"/>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95" name="Group 26"/>
          <p:cNvGrpSpPr/>
          <p:nvPr/>
        </p:nvGrpSpPr>
        <p:grpSpPr>
          <a:xfrm>
            <a:off x="9240120" y="12969720"/>
            <a:ext cx="461880" cy="461880"/>
            <a:chOff x="9240120" y="12969720"/>
            <a:chExt cx="461880" cy="461880"/>
          </a:xfrm>
        </p:grpSpPr>
        <p:sp>
          <p:nvSpPr>
            <p:cNvPr id="96" name="Freeform 27" descr="preencoded.png"/>
            <p:cNvSpPr/>
            <p:nvPr/>
          </p:nvSpPr>
          <p:spPr>
            <a:xfrm>
              <a:off x="9240120" y="12969720"/>
              <a:ext cx="461880" cy="461880"/>
            </a:xfrm>
            <a:custGeom>
              <a:avLst/>
              <a:gdLst>
                <a:gd name="textAreaLeft" fmla="*/ 0 w 461880"/>
                <a:gd name="textAreaRight" fmla="*/ 462600 w 461880"/>
                <a:gd name="textAreaTop" fmla="*/ 0 h 461880"/>
                <a:gd name="textAreaBottom" fmla="*/ 462600 h 461880"/>
              </a:gdLst>
              <a:ahLst/>
              <a:cxnLst/>
              <a:rect l="textAreaLeft" t="textAreaTop" r="textAreaRight" b="textAreaBottom"/>
              <a:pathLst>
                <a:path w="616966" h="616966">
                  <a:moveTo>
                    <a:pt x="0" y="0"/>
                  </a:moveTo>
                  <a:lnTo>
                    <a:pt x="616966" y="0"/>
                  </a:lnTo>
                  <a:lnTo>
                    <a:pt x="616966" y="616966"/>
                  </a:lnTo>
                  <a:lnTo>
                    <a:pt x="0" y="616966"/>
                  </a:lnTo>
                  <a:lnTo>
                    <a:pt x="0" y="0"/>
                  </a:lnTo>
                  <a:close/>
                </a:path>
              </a:pathLst>
            </a:custGeom>
            <a:blipFill rotWithShape="0">
              <a:blip r:embed="rId1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97" name="Group 28"/>
          <p:cNvGrpSpPr/>
          <p:nvPr/>
        </p:nvGrpSpPr>
        <p:grpSpPr>
          <a:xfrm>
            <a:off x="1002600" y="750240"/>
            <a:ext cx="16551360" cy="3391920"/>
            <a:chOff x="1002600" y="750240"/>
            <a:chExt cx="16551360" cy="3391920"/>
          </a:xfrm>
        </p:grpSpPr>
        <p:sp>
          <p:nvSpPr>
            <p:cNvPr id="98" name="Freeform 29"/>
            <p:cNvSpPr/>
            <p:nvPr/>
          </p:nvSpPr>
          <p:spPr>
            <a:xfrm>
              <a:off x="1002600" y="894960"/>
              <a:ext cx="16551360" cy="3247200"/>
            </a:xfrm>
            <a:custGeom>
              <a:avLst/>
              <a:gdLst>
                <a:gd name="textAreaLeft" fmla="*/ 0 w 16551360"/>
                <a:gd name="textAreaRight" fmla="*/ 16552080 w 16551360"/>
                <a:gd name="textAreaTop" fmla="*/ 0 h 3247200"/>
                <a:gd name="textAreaBottom" fmla="*/ 3247920 h 3247200"/>
              </a:gdLst>
              <a:ahLst/>
              <a:cxnLst/>
              <a:rect l="textAreaLeft" t="textAreaTop" r="textAreaRight" b="textAreaBottom"/>
              <a:pathLst>
                <a:path w="4359434" h="855447">
                  <a:moveTo>
                    <a:pt x="23854" y="0"/>
                  </a:moveTo>
                  <a:lnTo>
                    <a:pt x="4335580" y="0"/>
                  </a:lnTo>
                  <a:cubicBezTo>
                    <a:pt x="4348754" y="0"/>
                    <a:pt x="4359434" y="10680"/>
                    <a:pt x="4359434" y="23854"/>
                  </a:cubicBezTo>
                  <a:lnTo>
                    <a:pt x="4359434" y="831593"/>
                  </a:lnTo>
                  <a:cubicBezTo>
                    <a:pt x="4359434" y="844767"/>
                    <a:pt x="4348754" y="855447"/>
                    <a:pt x="4335580" y="855447"/>
                  </a:cubicBezTo>
                  <a:lnTo>
                    <a:pt x="23854" y="855447"/>
                  </a:lnTo>
                  <a:cubicBezTo>
                    <a:pt x="10680" y="855447"/>
                    <a:pt x="0" y="844767"/>
                    <a:pt x="0" y="831593"/>
                  </a:cubicBezTo>
                  <a:lnTo>
                    <a:pt x="0" y="23854"/>
                  </a:lnTo>
                  <a:cubicBezTo>
                    <a:pt x="0" y="10680"/>
                    <a:pt x="10680" y="0"/>
                    <a:pt x="23854" y="0"/>
                  </a:cubicBezTo>
                  <a:close/>
                </a:path>
              </a:pathLst>
            </a:custGeom>
            <a:gradFill rotWithShape="0">
              <a:gsLst>
                <a:gs pos="0">
                  <a:srgbClr val="94b9ff"/>
                </a:gs>
                <a:gs pos="100000">
                  <a:srgbClr val="e894ff"/>
                </a:gs>
              </a:gsLst>
              <a:lin ang="0"/>
            </a:gradFill>
            <a:ln cap="rnd" w="47625">
              <a:solidFill>
                <a:srgbClr val="000000"/>
              </a:solidFill>
              <a:prstDash val="lgDash"/>
              <a:round/>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99" name="TextBox 30"/>
            <p:cNvSpPr/>
            <p:nvPr/>
          </p:nvSpPr>
          <p:spPr>
            <a:xfrm>
              <a:off x="1002600" y="750240"/>
              <a:ext cx="16551360" cy="3391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081"/>
                </a:lnSpc>
              </a:pPr>
              <a:r>
                <a:rPr b="1" lang="en-US" sz="2200" strike="noStrike" u="none">
                  <a:solidFill>
                    <a:srgbClr val="ffffff"/>
                  </a:solidFill>
                  <a:effectLst/>
                  <a:uFillTx/>
                  <a:latin typeface="Aileron Bold"/>
                  <a:ea typeface="Aileron Bold"/>
                </a:rPr>
                <a:t>Thakur Das and Sons was founded on June 15, 2020, by Mr. Pushap Raj in memory of his father. After losing their jobs during the pandemic, he and his two brothers opened the first hardware store in Bagsaid, HP, to meet the town’s limited supply. The business expanded rapidly, and within a short time, three branches were established in Bagsaid, Thunag, and Lambathach, now serving the region’s largest customer base. With a net worth of over ₹1 crore and 15–20 employees across branches, the store has built a strong reputation by offering a wide range of products—from cement, bricks, and interiors to toiletries and hardware tools—while maintaining close ties with its customers.</a:t>
              </a:r>
              <a:endParaRPr b="0" lang="en-GB" sz="2200" strike="noStrike" u="none">
                <a:solidFill>
                  <a:srgbClr val="000000"/>
                </a:solidFill>
                <a:effectLst/>
                <a:uFillTx/>
                <a:latin typeface="Arial"/>
              </a:endParaRPr>
            </a:p>
          </p:txBody>
        </p:sp>
      </p:grpSp>
      <p:sp>
        <p:nvSpPr>
          <p:cNvPr id="100" name="Freeform 31"/>
          <p:cNvSpPr/>
          <p:nvPr/>
        </p:nvSpPr>
        <p:spPr>
          <a:xfrm>
            <a:off x="6071040" y="4566240"/>
            <a:ext cx="1218240" cy="1218240"/>
          </a:xfrm>
          <a:custGeom>
            <a:avLst/>
            <a:gdLst>
              <a:gd name="textAreaLeft" fmla="*/ 0 w 1218240"/>
              <a:gd name="textAreaRight" fmla="*/ 1218960 w 1218240"/>
              <a:gd name="textAreaTop" fmla="*/ 0 h 1218240"/>
              <a:gd name="textAreaBottom" fmla="*/ 1218960 h 1218240"/>
            </a:gdLst>
            <a:ahLst/>
            <a:cxnLst/>
            <a:rect l="textAreaLeft" t="textAreaTop" r="textAreaRight" b="textAreaBottom"/>
            <a:pathLst>
              <a:path w="1218980" h="1218980">
                <a:moveTo>
                  <a:pt x="0" y="0"/>
                </a:moveTo>
                <a:lnTo>
                  <a:pt x="1218980" y="0"/>
                </a:lnTo>
                <a:lnTo>
                  <a:pt x="1218980" y="1218980"/>
                </a:lnTo>
                <a:lnTo>
                  <a:pt x="0" y="1218980"/>
                </a:lnTo>
                <a:lnTo>
                  <a:pt x="0" y="0"/>
                </a:lnTo>
                <a:close/>
              </a:path>
            </a:pathLst>
          </a:custGeom>
          <a:blipFill rotWithShape="0">
            <a:blip r:embed="rId1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01" name="Freeform 32"/>
          <p:cNvSpPr/>
          <p:nvPr/>
        </p:nvSpPr>
        <p:spPr>
          <a:xfrm>
            <a:off x="1686240" y="7209720"/>
            <a:ext cx="1212480" cy="1212480"/>
          </a:xfrm>
          <a:custGeom>
            <a:avLst/>
            <a:gdLst>
              <a:gd name="textAreaLeft" fmla="*/ 0 w 1212480"/>
              <a:gd name="textAreaRight" fmla="*/ 1213200 w 1212480"/>
              <a:gd name="textAreaTop" fmla="*/ 0 h 1212480"/>
              <a:gd name="textAreaBottom" fmla="*/ 1213200 h 1212480"/>
            </a:gdLst>
            <a:ahLst/>
            <a:cxnLst/>
            <a:rect l="textAreaLeft" t="textAreaTop" r="textAreaRight" b="textAreaBottom"/>
            <a:pathLst>
              <a:path w="1213035" h="1213035">
                <a:moveTo>
                  <a:pt x="0" y="0"/>
                </a:moveTo>
                <a:lnTo>
                  <a:pt x="1213035" y="0"/>
                </a:lnTo>
                <a:lnTo>
                  <a:pt x="1213035" y="1213036"/>
                </a:lnTo>
                <a:lnTo>
                  <a:pt x="0" y="1213036"/>
                </a:lnTo>
                <a:lnTo>
                  <a:pt x="0" y="0"/>
                </a:lnTo>
                <a:close/>
              </a:path>
            </a:pathLst>
          </a:custGeom>
          <a:blipFill rotWithShape="0">
            <a:blip r:embed="rId1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102" name="TextBox 33"/>
          <p:cNvSpPr/>
          <p:nvPr/>
        </p:nvSpPr>
        <p:spPr>
          <a:xfrm>
            <a:off x="539640" y="10611360"/>
            <a:ext cx="193104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Thakur Das and Sons</a:t>
            </a:r>
            <a:endParaRPr b="0" lang="en-GB" sz="1370" strike="noStrike" u="none">
              <a:solidFill>
                <a:srgbClr val="000000"/>
              </a:solidFill>
              <a:effectLst/>
              <a:uFillTx/>
              <a:latin typeface="Arial"/>
            </a:endParaRPr>
          </a:p>
        </p:txBody>
      </p:sp>
      <p:sp>
        <p:nvSpPr>
          <p:cNvPr id="103" name="TextBox 34"/>
          <p:cNvSpPr/>
          <p:nvPr/>
        </p:nvSpPr>
        <p:spPr>
          <a:xfrm>
            <a:off x="4444920" y="156600"/>
            <a:ext cx="8827560" cy="597960"/>
          </a:xfrm>
          <a:prstGeom prst="rect">
            <a:avLst/>
          </a:prstGeom>
          <a:noFill/>
          <a:ln w="0">
            <a:noFill/>
          </a:ln>
        </p:spPr>
        <p:style>
          <a:lnRef idx="0"/>
          <a:fillRef idx="0"/>
          <a:effectRef idx="0"/>
          <a:fontRef idx="minor"/>
        </p:style>
        <p:txBody>
          <a:bodyPr lIns="0" rIns="0" tIns="0" bIns="0" anchor="t">
            <a:spAutoFit/>
          </a:bodyPr>
          <a:p>
            <a:pPr algn="ctr" defTabSz="914400">
              <a:lnSpc>
                <a:spcPts val="4711"/>
              </a:lnSpc>
              <a:tabLst>
                <a:tab algn="l" pos="0"/>
              </a:tabLst>
            </a:pPr>
            <a:r>
              <a:rPr b="1" lang="en-US" sz="3770" strike="noStrike" u="none">
                <a:solidFill>
                  <a:srgbClr val="000000"/>
                </a:solidFill>
                <a:effectLst/>
                <a:uFillTx/>
                <a:latin typeface="Montserrat Bold"/>
                <a:ea typeface="Montserrat Bold"/>
              </a:rPr>
              <a:t>Organization Background</a:t>
            </a:r>
            <a:endParaRPr b="0" lang="en-GB" sz="3770" strike="noStrike" u="none">
              <a:solidFill>
                <a:srgbClr val="000000"/>
              </a:solidFill>
              <a:effectLst/>
              <a:uFillTx/>
              <a:latin typeface="Arial"/>
            </a:endParaRPr>
          </a:p>
        </p:txBody>
      </p:sp>
      <p:sp>
        <p:nvSpPr>
          <p:cNvPr id="104" name="TextBox 35"/>
          <p:cNvSpPr/>
          <p:nvPr/>
        </p:nvSpPr>
        <p:spPr>
          <a:xfrm>
            <a:off x="8388360" y="7122600"/>
            <a:ext cx="3691440" cy="212760"/>
          </a:xfrm>
          <a:prstGeom prst="rect">
            <a:avLst/>
          </a:prstGeom>
          <a:noFill/>
          <a:ln w="0">
            <a:noFill/>
          </a:ln>
        </p:spPr>
        <p:style>
          <a:lnRef idx="0"/>
          <a:fillRef idx="0"/>
          <a:effectRef idx="0"/>
          <a:fontRef idx="minor"/>
        </p:style>
        <p:txBody>
          <a:bodyPr lIns="0" rIns="0" tIns="0" bIns="0" anchor="t">
            <a:spAutoFit/>
          </a:bodyPr>
          <a:p>
            <a:pPr algn="ctr" defTabSz="914400">
              <a:lnSpc>
                <a:spcPts val="1678"/>
              </a:lnSpc>
            </a:pPr>
            <a:r>
              <a:rPr b="1" lang="en-US" sz="1340" strike="noStrike" u="none">
                <a:solidFill>
                  <a:srgbClr val="3d3838"/>
                </a:solidFill>
                <a:effectLst/>
                <a:uFillTx/>
                <a:latin typeface="Montserrat Bold"/>
                <a:ea typeface="Montserrat Bold"/>
              </a:rPr>
              <a:t>Founding</a:t>
            </a:r>
            <a:endParaRPr b="0" lang="en-GB" sz="1340" strike="noStrike" u="none">
              <a:solidFill>
                <a:srgbClr val="000000"/>
              </a:solidFill>
              <a:effectLst/>
              <a:uFillTx/>
              <a:latin typeface="Arial"/>
            </a:endParaRPr>
          </a:p>
        </p:txBody>
      </p:sp>
      <p:sp>
        <p:nvSpPr>
          <p:cNvPr id="105" name="TextBox 36"/>
          <p:cNvSpPr/>
          <p:nvPr/>
        </p:nvSpPr>
        <p:spPr>
          <a:xfrm>
            <a:off x="8388360" y="7355160"/>
            <a:ext cx="3691440" cy="191880"/>
          </a:xfrm>
          <a:prstGeom prst="rect">
            <a:avLst/>
          </a:prstGeom>
          <a:noFill/>
          <a:ln w="0">
            <a:noFill/>
          </a:ln>
        </p:spPr>
        <p:style>
          <a:lnRef idx="0"/>
          <a:fillRef idx="0"/>
          <a:effectRef idx="0"/>
          <a:fontRef idx="minor"/>
        </p:style>
        <p:txBody>
          <a:bodyPr lIns="0" rIns="0" tIns="0" bIns="0" anchor="t">
            <a:spAutoFit/>
          </a:bodyPr>
          <a:p>
            <a:pPr algn="ctr" defTabSz="914400">
              <a:lnSpc>
                <a:spcPts val="1511"/>
              </a:lnSpc>
            </a:pPr>
            <a:r>
              <a:rPr b="0" lang="en-US" sz="1180" strike="noStrike" u="none">
                <a:solidFill>
                  <a:srgbClr val="3d3838"/>
                </a:solidFill>
                <a:effectLst/>
                <a:uFillTx/>
                <a:latin typeface="Source Han Sans JP"/>
                <a:ea typeface="Source Han Sans JP"/>
              </a:rPr>
              <a:t>Established June 15, 2020 in memory of father</a:t>
            </a:r>
            <a:endParaRPr b="0" lang="en-GB" sz="1180" strike="noStrike" u="none">
              <a:solidFill>
                <a:srgbClr val="000000"/>
              </a:solidFill>
              <a:effectLst/>
              <a:uFillTx/>
              <a:latin typeface="Arial"/>
            </a:endParaRPr>
          </a:p>
        </p:txBody>
      </p:sp>
      <p:sp>
        <p:nvSpPr>
          <p:cNvPr id="106" name="TextBox 37"/>
          <p:cNvSpPr/>
          <p:nvPr/>
        </p:nvSpPr>
        <p:spPr>
          <a:xfrm>
            <a:off x="9815760" y="9600840"/>
            <a:ext cx="3711600" cy="212760"/>
          </a:xfrm>
          <a:prstGeom prst="rect">
            <a:avLst/>
          </a:prstGeom>
          <a:noFill/>
          <a:ln w="0">
            <a:noFill/>
          </a:ln>
        </p:spPr>
        <p:style>
          <a:lnRef idx="0"/>
          <a:fillRef idx="0"/>
          <a:effectRef idx="0"/>
          <a:fontRef idx="minor"/>
        </p:style>
        <p:txBody>
          <a:bodyPr lIns="0" rIns="0" tIns="0" bIns="0" anchor="t">
            <a:spAutoFit/>
          </a:bodyPr>
          <a:p>
            <a:pPr algn="ctr" defTabSz="914400">
              <a:lnSpc>
                <a:spcPts val="1678"/>
              </a:lnSpc>
            </a:pPr>
            <a:r>
              <a:rPr b="1" lang="en-US" sz="1340" strike="noStrike" u="none">
                <a:solidFill>
                  <a:srgbClr val="3d3838"/>
                </a:solidFill>
                <a:effectLst/>
                <a:uFillTx/>
                <a:latin typeface="Montserrat Bold"/>
                <a:ea typeface="Montserrat Bold"/>
              </a:rPr>
              <a:t>First Store</a:t>
            </a:r>
            <a:endParaRPr b="0" lang="en-GB" sz="1340" strike="noStrike" u="none">
              <a:solidFill>
                <a:srgbClr val="000000"/>
              </a:solidFill>
              <a:effectLst/>
              <a:uFillTx/>
              <a:latin typeface="Arial"/>
            </a:endParaRPr>
          </a:p>
        </p:txBody>
      </p:sp>
      <p:sp>
        <p:nvSpPr>
          <p:cNvPr id="107" name="TextBox 38"/>
          <p:cNvSpPr/>
          <p:nvPr/>
        </p:nvSpPr>
        <p:spPr>
          <a:xfrm>
            <a:off x="9815760" y="9799200"/>
            <a:ext cx="3711600" cy="383400"/>
          </a:xfrm>
          <a:prstGeom prst="rect">
            <a:avLst/>
          </a:prstGeom>
          <a:noFill/>
          <a:ln w="0">
            <a:noFill/>
          </a:ln>
        </p:spPr>
        <p:style>
          <a:lnRef idx="0"/>
          <a:fillRef idx="0"/>
          <a:effectRef idx="0"/>
          <a:fontRef idx="minor"/>
        </p:style>
        <p:txBody>
          <a:bodyPr lIns="0" rIns="0" tIns="0" bIns="0" anchor="t">
            <a:spAutoFit/>
          </a:bodyPr>
          <a:p>
            <a:pPr algn="ctr" defTabSz="914400">
              <a:lnSpc>
                <a:spcPts val="1511"/>
              </a:lnSpc>
            </a:pPr>
            <a:r>
              <a:rPr b="0" lang="en-US" sz="1180" strike="noStrike" u="none">
                <a:solidFill>
                  <a:srgbClr val="3d3838"/>
                </a:solidFill>
                <a:effectLst/>
                <a:uFillTx/>
                <a:latin typeface="Source Han Sans JP"/>
                <a:ea typeface="Source Han Sans JP"/>
              </a:rPr>
              <a:t>Opened hardware store in Bagsaid to meet local needs</a:t>
            </a:r>
            <a:endParaRPr b="0" lang="en-GB" sz="1180" strike="noStrike" u="none">
              <a:solidFill>
                <a:srgbClr val="000000"/>
              </a:solidFill>
              <a:effectLst/>
              <a:uFillTx/>
              <a:latin typeface="Arial"/>
            </a:endParaRPr>
          </a:p>
        </p:txBody>
      </p:sp>
      <p:sp>
        <p:nvSpPr>
          <p:cNvPr id="108" name="TextBox 39"/>
          <p:cNvSpPr/>
          <p:nvPr/>
        </p:nvSpPr>
        <p:spPr>
          <a:xfrm>
            <a:off x="12294720" y="7202520"/>
            <a:ext cx="3691440" cy="212760"/>
          </a:xfrm>
          <a:prstGeom prst="rect">
            <a:avLst/>
          </a:prstGeom>
          <a:noFill/>
          <a:ln w="0">
            <a:noFill/>
          </a:ln>
        </p:spPr>
        <p:style>
          <a:lnRef idx="0"/>
          <a:fillRef idx="0"/>
          <a:effectRef idx="0"/>
          <a:fontRef idx="minor"/>
        </p:style>
        <p:txBody>
          <a:bodyPr lIns="0" rIns="0" tIns="0" bIns="0" anchor="t">
            <a:spAutoFit/>
          </a:bodyPr>
          <a:p>
            <a:pPr algn="ctr" defTabSz="914400">
              <a:lnSpc>
                <a:spcPts val="1678"/>
              </a:lnSpc>
            </a:pPr>
            <a:r>
              <a:rPr b="1" lang="en-US" sz="1340" strike="noStrike" u="none">
                <a:solidFill>
                  <a:srgbClr val="3d3838"/>
                </a:solidFill>
                <a:effectLst/>
                <a:uFillTx/>
                <a:latin typeface="Montserrat Bold"/>
                <a:ea typeface="Montserrat Bold"/>
              </a:rPr>
              <a:t>Expansion</a:t>
            </a:r>
            <a:endParaRPr b="0" lang="en-GB" sz="1340" strike="noStrike" u="none">
              <a:solidFill>
                <a:srgbClr val="000000"/>
              </a:solidFill>
              <a:effectLst/>
              <a:uFillTx/>
              <a:latin typeface="Arial"/>
            </a:endParaRPr>
          </a:p>
        </p:txBody>
      </p:sp>
      <p:sp>
        <p:nvSpPr>
          <p:cNvPr id="109" name="TextBox 40"/>
          <p:cNvSpPr/>
          <p:nvPr/>
        </p:nvSpPr>
        <p:spPr>
          <a:xfrm>
            <a:off x="12602520" y="7451640"/>
            <a:ext cx="3075840" cy="159480"/>
          </a:xfrm>
          <a:prstGeom prst="rect">
            <a:avLst/>
          </a:prstGeom>
          <a:noFill/>
          <a:ln w="0">
            <a:noFill/>
          </a:ln>
        </p:spPr>
        <p:style>
          <a:lnRef idx="0"/>
          <a:fillRef idx="0"/>
          <a:effectRef idx="0"/>
          <a:fontRef idx="minor"/>
        </p:style>
        <p:txBody>
          <a:bodyPr lIns="0" rIns="0" tIns="0" bIns="0" anchor="t">
            <a:spAutoFit/>
          </a:bodyPr>
          <a:p>
            <a:pPr algn="ctr" defTabSz="914400">
              <a:lnSpc>
                <a:spcPts val="1259"/>
              </a:lnSpc>
            </a:pPr>
            <a:r>
              <a:rPr b="0" lang="en-US" sz="980" strike="noStrike" u="none">
                <a:solidFill>
                  <a:srgbClr val="3d3838"/>
                </a:solidFill>
                <a:effectLst/>
                <a:uFillTx/>
                <a:latin typeface="Source Han Sans JP"/>
                <a:ea typeface="Source Han Sans JP"/>
              </a:rPr>
              <a:t>Added branches in Thunag and Lambathach</a:t>
            </a:r>
            <a:endParaRPr b="0" lang="en-GB" sz="980" strike="noStrike" u="none">
              <a:solidFill>
                <a:srgbClr val="000000"/>
              </a:solidFill>
              <a:effectLst/>
              <a:uFillTx/>
              <a:latin typeface="Arial"/>
            </a:endParaRPr>
          </a:p>
        </p:txBody>
      </p:sp>
      <p:sp>
        <p:nvSpPr>
          <p:cNvPr id="110" name="TextBox 41"/>
          <p:cNvSpPr/>
          <p:nvPr/>
        </p:nvSpPr>
        <p:spPr>
          <a:xfrm>
            <a:off x="13528440" y="9551520"/>
            <a:ext cx="3691440" cy="212760"/>
          </a:xfrm>
          <a:prstGeom prst="rect">
            <a:avLst/>
          </a:prstGeom>
          <a:noFill/>
          <a:ln w="0">
            <a:noFill/>
          </a:ln>
        </p:spPr>
        <p:style>
          <a:lnRef idx="0"/>
          <a:fillRef idx="0"/>
          <a:effectRef idx="0"/>
          <a:fontRef idx="minor"/>
        </p:style>
        <p:txBody>
          <a:bodyPr lIns="0" rIns="0" tIns="0" bIns="0" anchor="t">
            <a:spAutoFit/>
          </a:bodyPr>
          <a:p>
            <a:pPr algn="ctr" defTabSz="914400">
              <a:lnSpc>
                <a:spcPts val="1678"/>
              </a:lnSpc>
            </a:pPr>
            <a:r>
              <a:rPr b="1" lang="en-US" sz="1340" strike="noStrike" u="none">
                <a:solidFill>
                  <a:srgbClr val="3d3838"/>
                </a:solidFill>
                <a:effectLst/>
                <a:uFillTx/>
                <a:latin typeface="Montserrat Bold"/>
                <a:ea typeface="Montserrat Bold"/>
              </a:rPr>
              <a:t>Growth &amp; Impact</a:t>
            </a:r>
            <a:endParaRPr b="0" lang="en-GB" sz="1340" strike="noStrike" u="none">
              <a:solidFill>
                <a:srgbClr val="000000"/>
              </a:solidFill>
              <a:effectLst/>
              <a:uFillTx/>
              <a:latin typeface="Arial"/>
            </a:endParaRPr>
          </a:p>
        </p:txBody>
      </p:sp>
      <p:sp>
        <p:nvSpPr>
          <p:cNvPr id="111" name="TextBox 42"/>
          <p:cNvSpPr/>
          <p:nvPr/>
        </p:nvSpPr>
        <p:spPr>
          <a:xfrm>
            <a:off x="13528440" y="9780480"/>
            <a:ext cx="3691440" cy="383400"/>
          </a:xfrm>
          <a:prstGeom prst="rect">
            <a:avLst/>
          </a:prstGeom>
          <a:noFill/>
          <a:ln w="0">
            <a:noFill/>
          </a:ln>
        </p:spPr>
        <p:style>
          <a:lnRef idx="0"/>
          <a:fillRef idx="0"/>
          <a:effectRef idx="0"/>
          <a:fontRef idx="minor"/>
        </p:style>
        <p:txBody>
          <a:bodyPr lIns="0" rIns="0" tIns="0" bIns="0" anchor="t">
            <a:spAutoFit/>
          </a:bodyPr>
          <a:p>
            <a:pPr algn="ctr" defTabSz="914400">
              <a:lnSpc>
                <a:spcPts val="1511"/>
              </a:lnSpc>
            </a:pPr>
            <a:r>
              <a:rPr b="0" lang="en-US" sz="1180" strike="noStrike" u="none">
                <a:solidFill>
                  <a:srgbClr val="3d3838"/>
                </a:solidFill>
                <a:effectLst/>
                <a:uFillTx/>
                <a:latin typeface="Source Han Sans JP"/>
                <a:ea typeface="Source Han Sans JP"/>
              </a:rPr>
              <a:t>₹1 crore net worth and 15–20 employees, broad product range</a:t>
            </a:r>
            <a:endParaRPr b="0" lang="en-GB" sz="1180" strike="noStrike" u="none">
              <a:solidFill>
                <a:srgbClr val="000000"/>
              </a:solidFill>
              <a:effectLst/>
              <a:uFillTx/>
              <a:latin typeface="Arial"/>
            </a:endParaRPr>
          </a:p>
        </p:txBody>
      </p:sp>
      <p:sp>
        <p:nvSpPr>
          <p:cNvPr id="112" name="TextBox 43"/>
          <p:cNvSpPr/>
          <p:nvPr/>
        </p:nvSpPr>
        <p:spPr>
          <a:xfrm>
            <a:off x="539640" y="1087524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A family-owned hardware store (B2C).</a:t>
            </a:r>
            <a:endParaRPr b="0" lang="en-GB" sz="1180" strike="noStrike" u="none">
              <a:solidFill>
                <a:srgbClr val="000000"/>
              </a:solidFill>
              <a:effectLst/>
              <a:uFillTx/>
              <a:latin typeface="Arial"/>
            </a:endParaRPr>
          </a:p>
        </p:txBody>
      </p:sp>
      <p:sp>
        <p:nvSpPr>
          <p:cNvPr id="113" name="TextBox 44"/>
          <p:cNvSpPr/>
          <p:nvPr/>
        </p:nvSpPr>
        <p:spPr>
          <a:xfrm>
            <a:off x="9240120" y="10611360"/>
            <a:ext cx="175248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Location</a:t>
            </a:r>
            <a:endParaRPr b="0" lang="en-GB" sz="1370" strike="noStrike" u="none">
              <a:solidFill>
                <a:srgbClr val="000000"/>
              </a:solidFill>
              <a:effectLst/>
              <a:uFillTx/>
              <a:latin typeface="Arial"/>
            </a:endParaRPr>
          </a:p>
        </p:txBody>
      </p:sp>
      <p:sp>
        <p:nvSpPr>
          <p:cNvPr id="114" name="TextBox 45"/>
          <p:cNvSpPr/>
          <p:nvPr/>
        </p:nvSpPr>
        <p:spPr>
          <a:xfrm>
            <a:off x="9240120" y="1087524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Thunag, Mandi, Himachal Pradesh.</a:t>
            </a:r>
            <a:endParaRPr b="0" lang="en-GB" sz="1180" strike="noStrike" u="none">
              <a:solidFill>
                <a:srgbClr val="000000"/>
              </a:solidFill>
              <a:effectLst/>
              <a:uFillTx/>
              <a:latin typeface="Arial"/>
            </a:endParaRPr>
          </a:p>
        </p:txBody>
      </p:sp>
      <p:sp>
        <p:nvSpPr>
          <p:cNvPr id="115" name="TextBox 46"/>
          <p:cNvSpPr/>
          <p:nvPr/>
        </p:nvSpPr>
        <p:spPr>
          <a:xfrm>
            <a:off x="539640" y="12118320"/>
            <a:ext cx="175248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Established</a:t>
            </a:r>
            <a:endParaRPr b="0" lang="en-GB" sz="1370" strike="noStrike" u="none">
              <a:solidFill>
                <a:srgbClr val="000000"/>
              </a:solidFill>
              <a:effectLst/>
              <a:uFillTx/>
              <a:latin typeface="Arial"/>
            </a:endParaRPr>
          </a:p>
        </p:txBody>
      </p:sp>
      <p:sp>
        <p:nvSpPr>
          <p:cNvPr id="116" name="TextBox 47"/>
          <p:cNvSpPr/>
          <p:nvPr/>
        </p:nvSpPr>
        <p:spPr>
          <a:xfrm>
            <a:off x="539640" y="1238220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Operating since 2020.</a:t>
            </a:r>
            <a:endParaRPr b="0" lang="en-GB" sz="1180" strike="noStrike" u="none">
              <a:solidFill>
                <a:srgbClr val="000000"/>
              </a:solidFill>
              <a:effectLst/>
              <a:uFillTx/>
              <a:latin typeface="Arial"/>
            </a:endParaRPr>
          </a:p>
        </p:txBody>
      </p:sp>
      <p:sp>
        <p:nvSpPr>
          <p:cNvPr id="117" name="TextBox 48"/>
          <p:cNvSpPr/>
          <p:nvPr/>
        </p:nvSpPr>
        <p:spPr>
          <a:xfrm>
            <a:off x="9240120" y="12118320"/>
            <a:ext cx="175248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Key Products</a:t>
            </a:r>
            <a:endParaRPr b="0" lang="en-GB" sz="1370" strike="noStrike" u="none">
              <a:solidFill>
                <a:srgbClr val="000000"/>
              </a:solidFill>
              <a:effectLst/>
              <a:uFillTx/>
              <a:latin typeface="Arial"/>
            </a:endParaRPr>
          </a:p>
        </p:txBody>
      </p:sp>
      <p:sp>
        <p:nvSpPr>
          <p:cNvPr id="118" name="TextBox 49"/>
          <p:cNvSpPr/>
          <p:nvPr/>
        </p:nvSpPr>
        <p:spPr>
          <a:xfrm>
            <a:off x="9240120" y="1238220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Cement, bricks, saria, tiles, glass, paint, and sanitary items.</a:t>
            </a:r>
            <a:endParaRPr b="0" lang="en-GB" sz="1180" strike="noStrike" u="none">
              <a:solidFill>
                <a:srgbClr val="000000"/>
              </a:solidFill>
              <a:effectLst/>
              <a:uFillTx/>
              <a:latin typeface="Arial"/>
            </a:endParaRPr>
          </a:p>
        </p:txBody>
      </p:sp>
      <p:sp>
        <p:nvSpPr>
          <p:cNvPr id="119" name="TextBox 50"/>
          <p:cNvSpPr/>
          <p:nvPr/>
        </p:nvSpPr>
        <p:spPr>
          <a:xfrm>
            <a:off x="539640" y="13625280"/>
            <a:ext cx="175248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Staff</a:t>
            </a:r>
            <a:endParaRPr b="0" lang="en-GB" sz="1370" strike="noStrike" u="none">
              <a:solidFill>
                <a:srgbClr val="000000"/>
              </a:solidFill>
              <a:effectLst/>
              <a:uFillTx/>
              <a:latin typeface="Arial"/>
            </a:endParaRPr>
          </a:p>
        </p:txBody>
      </p:sp>
      <p:sp>
        <p:nvSpPr>
          <p:cNvPr id="120" name="TextBox 51"/>
          <p:cNvSpPr/>
          <p:nvPr/>
        </p:nvSpPr>
        <p:spPr>
          <a:xfrm>
            <a:off x="539640" y="1388916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A dedicated team of 10–15 employees.</a:t>
            </a:r>
            <a:endParaRPr b="0" lang="en-GB" sz="1180" strike="noStrike" u="none">
              <a:solidFill>
                <a:srgbClr val="000000"/>
              </a:solidFill>
              <a:effectLst/>
              <a:uFillTx/>
              <a:latin typeface="Arial"/>
            </a:endParaRPr>
          </a:p>
        </p:txBody>
      </p:sp>
      <p:sp>
        <p:nvSpPr>
          <p:cNvPr id="121" name="TextBox 52"/>
          <p:cNvSpPr/>
          <p:nvPr/>
        </p:nvSpPr>
        <p:spPr>
          <a:xfrm>
            <a:off x="9240120" y="13625280"/>
            <a:ext cx="1752480" cy="214200"/>
          </a:xfrm>
          <a:prstGeom prst="rect">
            <a:avLst/>
          </a:prstGeom>
          <a:noFill/>
          <a:ln w="0">
            <a:noFill/>
          </a:ln>
        </p:spPr>
        <p:style>
          <a:lnRef idx="0"/>
          <a:fillRef idx="0"/>
          <a:effectRef idx="0"/>
          <a:fontRef idx="minor"/>
        </p:style>
        <p:txBody>
          <a:bodyPr lIns="0" rIns="0" tIns="0" bIns="0" anchor="t">
            <a:spAutoFit/>
          </a:bodyPr>
          <a:p>
            <a:pPr defTabSz="914400">
              <a:lnSpc>
                <a:spcPts val="1687"/>
              </a:lnSpc>
            </a:pPr>
            <a:r>
              <a:rPr b="1" lang="en-US" sz="1370" strike="noStrike" u="none">
                <a:solidFill>
                  <a:srgbClr val="3d3838"/>
                </a:solidFill>
                <a:effectLst/>
                <a:uFillTx/>
                <a:latin typeface="Montserrat Bold"/>
                <a:ea typeface="Montserrat Bold"/>
              </a:rPr>
              <a:t>Revenue</a:t>
            </a:r>
            <a:endParaRPr b="0" lang="en-GB" sz="1370" strike="noStrike" u="none">
              <a:solidFill>
                <a:srgbClr val="000000"/>
              </a:solidFill>
              <a:effectLst/>
              <a:uFillTx/>
              <a:latin typeface="Arial"/>
            </a:endParaRPr>
          </a:p>
        </p:txBody>
      </p:sp>
      <p:sp>
        <p:nvSpPr>
          <p:cNvPr id="122" name="TextBox 53"/>
          <p:cNvSpPr/>
          <p:nvPr/>
        </p:nvSpPr>
        <p:spPr>
          <a:xfrm>
            <a:off x="9240120" y="13889160"/>
            <a:ext cx="8507160" cy="230040"/>
          </a:xfrm>
          <a:prstGeom prst="rect">
            <a:avLst/>
          </a:prstGeom>
          <a:noFill/>
          <a:ln w="0">
            <a:noFill/>
          </a:ln>
        </p:spPr>
        <p:style>
          <a:lnRef idx="0"/>
          <a:fillRef idx="0"/>
          <a:effectRef idx="0"/>
          <a:fontRef idx="minor"/>
        </p:style>
        <p:txBody>
          <a:bodyPr lIns="0" rIns="0" tIns="0" bIns="0" anchor="t">
            <a:spAutoFit/>
          </a:bodyPr>
          <a:p>
            <a:pPr defTabSz="914400">
              <a:lnSpc>
                <a:spcPts val="1811"/>
              </a:lnSpc>
            </a:pPr>
            <a:r>
              <a:rPr b="0" lang="en-US" sz="1180" strike="noStrike" u="none">
                <a:solidFill>
                  <a:srgbClr val="3d3838"/>
                </a:solidFill>
                <a:effectLst/>
                <a:uFillTx/>
                <a:latin typeface="Source Han Sans JP"/>
                <a:ea typeface="Source Han Sans JP"/>
              </a:rPr>
              <a:t>₹2.15 crore in Sept–Nov 2024 (~₹3.90 lakh/day).</a:t>
            </a:r>
            <a:endParaRPr b="0" lang="en-GB" sz="1180" strike="noStrike" u="none">
              <a:solidFill>
                <a:srgbClr val="000000"/>
              </a:solidFill>
              <a:effectLst/>
              <a:uFillTx/>
              <a:latin typeface="Arial"/>
            </a:endParaRPr>
          </a:p>
        </p:txBody>
      </p:sp>
      <p:sp>
        <p:nvSpPr>
          <p:cNvPr id="123" name="TextBox 54"/>
          <p:cNvSpPr/>
          <p:nvPr/>
        </p:nvSpPr>
        <p:spPr>
          <a:xfrm>
            <a:off x="771120" y="5917680"/>
            <a:ext cx="3026520" cy="106668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Thakur Das and Sons</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A family-owned hardware store (B2C)</a:t>
            </a:r>
            <a:endParaRPr b="0" lang="en-GB" sz="2000" strike="noStrike" u="none">
              <a:solidFill>
                <a:srgbClr val="000000"/>
              </a:solidFill>
              <a:effectLst/>
              <a:uFillTx/>
              <a:latin typeface="Arial"/>
            </a:endParaRPr>
          </a:p>
        </p:txBody>
      </p:sp>
      <p:sp>
        <p:nvSpPr>
          <p:cNvPr id="124" name="TextBox 55"/>
          <p:cNvSpPr/>
          <p:nvPr/>
        </p:nvSpPr>
        <p:spPr>
          <a:xfrm>
            <a:off x="5272560" y="6040800"/>
            <a:ext cx="2659320" cy="106668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Established</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Operating since 2020.</a:t>
            </a:r>
            <a:endParaRPr b="0" lang="en-GB" sz="2000" strike="noStrike" u="none">
              <a:solidFill>
                <a:srgbClr val="000000"/>
              </a:solidFill>
              <a:effectLst/>
              <a:uFillTx/>
              <a:latin typeface="Arial"/>
            </a:endParaRPr>
          </a:p>
        </p:txBody>
      </p:sp>
      <p:sp>
        <p:nvSpPr>
          <p:cNvPr id="125" name="TextBox 56"/>
          <p:cNvSpPr/>
          <p:nvPr/>
        </p:nvSpPr>
        <p:spPr>
          <a:xfrm>
            <a:off x="9137520" y="5952600"/>
            <a:ext cx="4207680" cy="106668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Location</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Thunag, Mandi, Himachal Pradesh.</a:t>
            </a:r>
            <a:endParaRPr b="0" lang="en-GB" sz="2000" strike="noStrike" u="none">
              <a:solidFill>
                <a:srgbClr val="000000"/>
              </a:solidFill>
              <a:effectLst/>
              <a:uFillTx/>
              <a:latin typeface="Arial"/>
            </a:endParaRPr>
          </a:p>
        </p:txBody>
      </p:sp>
      <p:sp>
        <p:nvSpPr>
          <p:cNvPr id="126" name="TextBox 57"/>
          <p:cNvSpPr/>
          <p:nvPr/>
        </p:nvSpPr>
        <p:spPr>
          <a:xfrm>
            <a:off x="691560" y="8367120"/>
            <a:ext cx="3353760" cy="142236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Key Products</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Cement, bricks, saria, tiles, glass, paint, and sanitary items</a:t>
            </a:r>
            <a:endParaRPr b="0" lang="en-GB" sz="2000" strike="noStrike" u="none">
              <a:solidFill>
                <a:srgbClr val="000000"/>
              </a:solidFill>
              <a:effectLst/>
              <a:uFillTx/>
              <a:latin typeface="Arial"/>
            </a:endParaRPr>
          </a:p>
        </p:txBody>
      </p:sp>
      <p:sp>
        <p:nvSpPr>
          <p:cNvPr id="127" name="TextBox 58"/>
          <p:cNvSpPr/>
          <p:nvPr/>
        </p:nvSpPr>
        <p:spPr>
          <a:xfrm>
            <a:off x="13404600" y="5864760"/>
            <a:ext cx="3853800" cy="106668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Staff</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A dedicated team of 10–15 employees.</a:t>
            </a:r>
            <a:endParaRPr b="0" lang="en-GB" sz="2000" strike="noStrike" u="none">
              <a:solidFill>
                <a:srgbClr val="000000"/>
              </a:solidFill>
              <a:effectLst/>
              <a:uFillTx/>
              <a:latin typeface="Arial"/>
            </a:endParaRPr>
          </a:p>
        </p:txBody>
      </p:sp>
      <p:sp>
        <p:nvSpPr>
          <p:cNvPr id="128" name="TextBox 59"/>
          <p:cNvSpPr/>
          <p:nvPr/>
        </p:nvSpPr>
        <p:spPr>
          <a:xfrm>
            <a:off x="4444920" y="8492400"/>
            <a:ext cx="2844360" cy="142236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Revenue</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₹2.15 crore in Sept–Nov 2024 (~₹3.90 lakh/day).</a:t>
            </a:r>
            <a:endParaRPr b="0" lang="en-GB"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0" dur="indefinite" restart="never" nodeType="tmRoot">
          <p:childTnLst>
            <p:seq>
              <p:cTn id="11" dur="indefinite" nodeType="mainSeq">
                <p:childTnLst>
                  <p:par>
                    <p:cTn id="12" fill="hold">
                      <p:stCondLst>
                        <p:cond delay="indefinite"/>
                      </p:stCondLst>
                      <p:childTnLst>
                        <p:par>
                          <p:cTn id="13" fill="hold">
                            <p:stCondLst>
                              <p:cond delay="0"/>
                            </p:stCondLst>
                            <p:childTnLst>
                              <p:par>
                                <p:cTn id="14" nodeType="clickEffect" fill="hold" presetClass="entr" presetID="3" presetSubtype="10">
                                  <p:stCondLst>
                                    <p:cond delay="0"/>
                                  </p:stCondLst>
                                  <p:childTnLst>
                                    <p:set>
                                      <p:cBhvr>
                                        <p:cTn id="15" dur="1" fill="hold">
                                          <p:stCondLst>
                                            <p:cond delay="0"/>
                                          </p:stCondLst>
                                        </p:cTn>
                                        <p:tgtEl>
                                          <p:spTgt spid="97"/>
                                        </p:tgtEl>
                                        <p:attrNameLst>
                                          <p:attrName>style.visibility</p:attrName>
                                        </p:attrNameLst>
                                      </p:cBhvr>
                                      <p:to>
                                        <p:strVal val="visible"/>
                                      </p:to>
                                    </p:set>
                                    <p:animEffect filter="blinds(horizontal)" transition="in">
                                      <p:cBhvr additive="repl">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3" presetSubtype="10">
                                  <p:stCondLst>
                                    <p:cond delay="0"/>
                                  </p:stCondLst>
                                  <p:childTnLst>
                                    <p:set>
                                      <p:cBhvr>
                                        <p:cTn id="20" dur="1" fill="hold">
                                          <p:stCondLst>
                                            <p:cond delay="0"/>
                                          </p:stCondLst>
                                        </p:cTn>
                                        <p:tgtEl>
                                          <p:spTgt spid="77"/>
                                        </p:tgtEl>
                                        <p:attrNameLst>
                                          <p:attrName>style.visibility</p:attrName>
                                        </p:attrNameLst>
                                      </p:cBhvr>
                                      <p:to>
                                        <p:strVal val="visible"/>
                                      </p:to>
                                    </p:set>
                                    <p:animEffect filter="blinds(horizontal)" transition="in">
                                      <p:cBhvr additive="repl">
                                        <p:cTn id="21" dur="500"/>
                                        <p:tgtEl>
                                          <p:spTgt spid="77"/>
                                        </p:tgtEl>
                                      </p:cBhvr>
                                    </p:animEffect>
                                  </p:childTnLst>
                                </p:cTn>
                              </p:par>
                              <p:par>
                                <p:cTn id="22" nodeType="withEffect" fill="hold" presetClass="entr" presetID="3" presetSubtype="10">
                                  <p:stCondLst>
                                    <p:cond delay="0"/>
                                  </p:stCondLst>
                                  <p:childTnLst>
                                    <p:set>
                                      <p:cBhvr>
                                        <p:cTn id="23" dur="1" fill="hold">
                                          <p:stCondLst>
                                            <p:cond delay="0"/>
                                          </p:stCondLst>
                                        </p:cTn>
                                        <p:tgtEl>
                                          <p:spTgt spid="85"/>
                                        </p:tgtEl>
                                        <p:attrNameLst>
                                          <p:attrName>style.visibility</p:attrName>
                                        </p:attrNameLst>
                                      </p:cBhvr>
                                      <p:to>
                                        <p:strVal val="visible"/>
                                      </p:to>
                                    </p:set>
                                    <p:animEffect filter="blinds(horizontal)" transition="in">
                                      <p:cBhvr additive="repl">
                                        <p:cTn id="24" dur="500"/>
                                        <p:tgtEl>
                                          <p:spTgt spid="85"/>
                                        </p:tgtEl>
                                      </p:cBhvr>
                                    </p:animEffect>
                                  </p:childTnLst>
                                </p:cTn>
                              </p:par>
                              <p:par>
                                <p:cTn id="25" nodeType="withEffect" fill="hold" presetClass="entr" presetID="3" presetSubtype="10">
                                  <p:stCondLst>
                                    <p:cond delay="0"/>
                                  </p:stCondLst>
                                  <p:childTnLst>
                                    <p:set>
                                      <p:cBhvr>
                                        <p:cTn id="26" dur="1" fill="hold">
                                          <p:stCondLst>
                                            <p:cond delay="0"/>
                                          </p:stCondLst>
                                        </p:cTn>
                                        <p:tgtEl>
                                          <p:spTgt spid="87"/>
                                        </p:tgtEl>
                                        <p:attrNameLst>
                                          <p:attrName>style.visibility</p:attrName>
                                        </p:attrNameLst>
                                      </p:cBhvr>
                                      <p:to>
                                        <p:strVal val="visible"/>
                                      </p:to>
                                    </p:set>
                                    <p:animEffect filter="blinds(horizontal)" transition="in">
                                      <p:cBhvr additive="repl">
                                        <p:cTn id="27" dur="500"/>
                                        <p:tgtEl>
                                          <p:spTgt spid="87"/>
                                        </p:tgtEl>
                                      </p:cBhvr>
                                    </p:animEffect>
                                  </p:childTnLst>
                                </p:cTn>
                              </p:par>
                              <p:par>
                                <p:cTn id="28" nodeType="withEffect" fill="hold" presetClass="entr" presetID="3" presetSubtype="10">
                                  <p:stCondLst>
                                    <p:cond delay="0"/>
                                  </p:stCondLst>
                                  <p:childTnLst>
                                    <p:set>
                                      <p:cBhvr>
                                        <p:cTn id="29" dur="1" fill="hold">
                                          <p:stCondLst>
                                            <p:cond delay="0"/>
                                          </p:stCondLst>
                                        </p:cTn>
                                        <p:tgtEl>
                                          <p:spTgt spid="100"/>
                                        </p:tgtEl>
                                        <p:attrNameLst>
                                          <p:attrName>style.visibility</p:attrName>
                                        </p:attrNameLst>
                                      </p:cBhvr>
                                      <p:to>
                                        <p:strVal val="visible"/>
                                      </p:to>
                                    </p:set>
                                    <p:animEffect filter="blinds(horizontal)" transition="in">
                                      <p:cBhvr additive="repl">
                                        <p:cTn id="30" dur="500"/>
                                        <p:tgtEl>
                                          <p:spTgt spid="100"/>
                                        </p:tgtEl>
                                      </p:cBhvr>
                                    </p:animEffect>
                                  </p:childTnLst>
                                </p:cTn>
                              </p:par>
                              <p:par>
                                <p:cTn id="31" nodeType="withEffect" fill="hold" presetClass="entr" presetID="3" presetSubtype="10">
                                  <p:stCondLst>
                                    <p:cond delay="0"/>
                                  </p:stCondLst>
                                  <p:childTnLst>
                                    <p:set>
                                      <p:cBhvr>
                                        <p:cTn id="32" dur="1" fill="hold">
                                          <p:stCondLst>
                                            <p:cond delay="0"/>
                                          </p:stCondLst>
                                        </p:cTn>
                                        <p:tgtEl>
                                          <p:spTgt spid="101"/>
                                        </p:tgtEl>
                                        <p:attrNameLst>
                                          <p:attrName>style.visibility</p:attrName>
                                        </p:attrNameLst>
                                      </p:cBhvr>
                                      <p:to>
                                        <p:strVal val="visible"/>
                                      </p:to>
                                    </p:set>
                                    <p:animEffect filter="blinds(horizontal)" transition="in">
                                      <p:cBhvr additive="repl">
                                        <p:cTn id="33" dur="500"/>
                                        <p:tgtEl>
                                          <p:spTgt spid="101"/>
                                        </p:tgtEl>
                                      </p:cBhvr>
                                    </p:animEffect>
                                  </p:childTnLst>
                                </p:cTn>
                              </p:par>
                              <p:par>
                                <p:cTn id="34" nodeType="withEffect" fill="hold" presetClass="entr" presetID="3" presetSubtype="10">
                                  <p:stCondLst>
                                    <p:cond delay="0"/>
                                  </p:stCondLst>
                                  <p:childTnLst>
                                    <p:set>
                                      <p:cBhvr>
                                        <p:cTn id="35" dur="1" fill="hold">
                                          <p:stCondLst>
                                            <p:cond delay="0"/>
                                          </p:stCondLst>
                                        </p:cTn>
                                        <p:tgtEl>
                                          <p:spTgt spid="118"/>
                                        </p:tgtEl>
                                        <p:attrNameLst>
                                          <p:attrName>style.visibility</p:attrName>
                                        </p:attrNameLst>
                                      </p:cBhvr>
                                      <p:to>
                                        <p:strVal val="visible"/>
                                      </p:to>
                                    </p:set>
                                    <p:animEffect filter="blinds(horizontal)" transition="in">
                                      <p:cBhvr additive="repl">
                                        <p:cTn id="36" dur="500"/>
                                        <p:tgtEl>
                                          <p:spTgt spid="118"/>
                                        </p:tgtEl>
                                      </p:cBhvr>
                                    </p:animEffect>
                                  </p:childTnLst>
                                </p:cTn>
                              </p:par>
                              <p:par>
                                <p:cTn id="37" nodeType="withEffect" fill="hold" presetClass="entr" presetID="3" presetSubtype="10">
                                  <p:stCondLst>
                                    <p:cond delay="0"/>
                                  </p:stCondLst>
                                  <p:childTnLst>
                                    <p:set>
                                      <p:cBhvr>
                                        <p:cTn id="38" dur="1" fill="hold">
                                          <p:stCondLst>
                                            <p:cond delay="0"/>
                                          </p:stCondLst>
                                        </p:cTn>
                                        <p:tgtEl>
                                          <p:spTgt spid="123"/>
                                        </p:tgtEl>
                                        <p:attrNameLst>
                                          <p:attrName>style.visibility</p:attrName>
                                        </p:attrNameLst>
                                      </p:cBhvr>
                                      <p:to>
                                        <p:strVal val="visible"/>
                                      </p:to>
                                    </p:set>
                                    <p:animEffect filter="blinds(horizontal)" transition="in">
                                      <p:cBhvr additive="repl">
                                        <p:cTn id="39" dur="500"/>
                                        <p:tgtEl>
                                          <p:spTgt spid="123"/>
                                        </p:tgtEl>
                                      </p:cBhvr>
                                    </p:animEffect>
                                  </p:childTnLst>
                                </p:cTn>
                              </p:par>
                              <p:par>
                                <p:cTn id="40" nodeType="withEffect" fill="hold" presetClass="entr" presetID="3" presetSubtype="10">
                                  <p:stCondLst>
                                    <p:cond delay="0"/>
                                  </p:stCondLst>
                                  <p:childTnLst>
                                    <p:set>
                                      <p:cBhvr>
                                        <p:cTn id="41" dur="1" fill="hold">
                                          <p:stCondLst>
                                            <p:cond delay="0"/>
                                          </p:stCondLst>
                                        </p:cTn>
                                        <p:tgtEl>
                                          <p:spTgt spid="124"/>
                                        </p:tgtEl>
                                        <p:attrNameLst>
                                          <p:attrName>style.visibility</p:attrName>
                                        </p:attrNameLst>
                                      </p:cBhvr>
                                      <p:to>
                                        <p:strVal val="visible"/>
                                      </p:to>
                                    </p:set>
                                    <p:animEffect filter="blinds(horizontal)" transition="in">
                                      <p:cBhvr additive="repl">
                                        <p:cTn id="42" dur="500"/>
                                        <p:tgtEl>
                                          <p:spTgt spid="124"/>
                                        </p:tgtEl>
                                      </p:cBhvr>
                                    </p:animEffect>
                                  </p:childTnLst>
                                </p:cTn>
                              </p:par>
                              <p:par>
                                <p:cTn id="43" nodeType="withEffect" fill="hold" presetClass="entr" presetID="3" presetSubtype="10">
                                  <p:stCondLst>
                                    <p:cond delay="0"/>
                                  </p:stCondLst>
                                  <p:childTnLst>
                                    <p:set>
                                      <p:cBhvr>
                                        <p:cTn id="44" dur="1" fill="hold">
                                          <p:stCondLst>
                                            <p:cond delay="0"/>
                                          </p:stCondLst>
                                        </p:cTn>
                                        <p:tgtEl>
                                          <p:spTgt spid="125"/>
                                        </p:tgtEl>
                                        <p:attrNameLst>
                                          <p:attrName>style.visibility</p:attrName>
                                        </p:attrNameLst>
                                      </p:cBhvr>
                                      <p:to>
                                        <p:strVal val="visible"/>
                                      </p:to>
                                    </p:set>
                                    <p:animEffect filter="blinds(horizontal)" transition="in">
                                      <p:cBhvr additive="repl">
                                        <p:cTn id="45" dur="500"/>
                                        <p:tgtEl>
                                          <p:spTgt spid="125"/>
                                        </p:tgtEl>
                                      </p:cBhvr>
                                    </p:animEffect>
                                  </p:childTnLst>
                                </p:cTn>
                              </p:par>
                              <p:par>
                                <p:cTn id="46" nodeType="withEffect" fill="hold" presetClass="entr" presetID="3" presetSubtype="10">
                                  <p:stCondLst>
                                    <p:cond delay="0"/>
                                  </p:stCondLst>
                                  <p:childTnLst>
                                    <p:set>
                                      <p:cBhvr>
                                        <p:cTn id="47" dur="1" fill="hold">
                                          <p:stCondLst>
                                            <p:cond delay="0"/>
                                          </p:stCondLst>
                                        </p:cTn>
                                        <p:tgtEl>
                                          <p:spTgt spid="126"/>
                                        </p:tgtEl>
                                        <p:attrNameLst>
                                          <p:attrName>style.visibility</p:attrName>
                                        </p:attrNameLst>
                                      </p:cBhvr>
                                      <p:to>
                                        <p:strVal val="visible"/>
                                      </p:to>
                                    </p:set>
                                    <p:animEffect filter="blinds(horizontal)" transition="in">
                                      <p:cBhvr additive="repl">
                                        <p:cTn id="48" dur="500"/>
                                        <p:tgtEl>
                                          <p:spTgt spid="126"/>
                                        </p:tgtEl>
                                      </p:cBhvr>
                                    </p:animEffect>
                                  </p:childTnLst>
                                </p:cTn>
                              </p:par>
                              <p:par>
                                <p:cTn id="49" nodeType="withEffect" fill="hold" presetClass="entr" presetID="3" presetSubtype="10">
                                  <p:stCondLst>
                                    <p:cond delay="0"/>
                                  </p:stCondLst>
                                  <p:childTnLst>
                                    <p:set>
                                      <p:cBhvr>
                                        <p:cTn id="50" dur="1" fill="hold">
                                          <p:stCondLst>
                                            <p:cond delay="0"/>
                                          </p:stCondLst>
                                        </p:cTn>
                                        <p:tgtEl>
                                          <p:spTgt spid="127"/>
                                        </p:tgtEl>
                                        <p:attrNameLst>
                                          <p:attrName>style.visibility</p:attrName>
                                        </p:attrNameLst>
                                      </p:cBhvr>
                                      <p:to>
                                        <p:strVal val="visible"/>
                                      </p:to>
                                    </p:set>
                                    <p:animEffect filter="blinds(horizontal)" transition="in">
                                      <p:cBhvr additive="repl">
                                        <p:cTn id="51" dur="500"/>
                                        <p:tgtEl>
                                          <p:spTgt spid="127"/>
                                        </p:tgtEl>
                                      </p:cBhvr>
                                    </p:animEffect>
                                  </p:childTnLst>
                                </p:cTn>
                              </p:par>
                              <p:par>
                                <p:cTn id="52" nodeType="withEffect" fill="hold" presetClass="entr" presetID="3" presetSubtype="10">
                                  <p:stCondLst>
                                    <p:cond delay="0"/>
                                  </p:stCondLst>
                                  <p:childTnLst>
                                    <p:set>
                                      <p:cBhvr>
                                        <p:cTn id="53" dur="1" fill="hold">
                                          <p:stCondLst>
                                            <p:cond delay="0"/>
                                          </p:stCondLst>
                                        </p:cTn>
                                        <p:tgtEl>
                                          <p:spTgt spid="128"/>
                                        </p:tgtEl>
                                        <p:attrNameLst>
                                          <p:attrName>style.visibility</p:attrName>
                                        </p:attrNameLst>
                                      </p:cBhvr>
                                      <p:to>
                                        <p:strVal val="visible"/>
                                      </p:to>
                                    </p:set>
                                    <p:animEffect filter="blinds(horizontal)" transition="in">
                                      <p:cBhvr additive="repl">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Subtype="16">
                                  <p:stCondLst>
                                    <p:cond delay="0"/>
                                  </p:stCondLst>
                                  <p:childTnLst>
                                    <p:set>
                                      <p:cBhvr>
                                        <p:cTn id="58" fill="hold">
                                          <p:stCondLst>
                                            <p:cond delay="0"/>
                                          </p:stCondLst>
                                        </p:cTn>
                                        <p:tgtEl>
                                          <p:spTgt spid="104"/>
                                        </p:tgtEl>
                                        <p:attrNameLst>
                                          <p:attrName>style.visibility</p:attrName>
                                        </p:attrNameLst>
                                      </p:cBhvr>
                                      <p:to>
                                        <p:strVal val="visible"/>
                                      </p:to>
                                    </p:set>
                                    <p:animEffect filter="circle(in)" transition="in">
                                      <p:cBhvr additive="repl">
                                        <p:cTn id="59" dur="800"/>
                                        <p:tgtEl>
                                          <p:spTgt spid="104"/>
                                        </p:tgtEl>
                                      </p:cBhvr>
                                    </p:animEffect>
                                  </p:childTnLst>
                                </p:cTn>
                              </p:par>
                              <p:par>
                                <p:cTn id="60" nodeType="withEffect" fill="hold" presetClass="entr" presetSubtype="16">
                                  <p:stCondLst>
                                    <p:cond delay="0"/>
                                  </p:stCondLst>
                                  <p:childTnLst>
                                    <p:set>
                                      <p:cBhvr>
                                        <p:cTn id="61" fill="hold">
                                          <p:stCondLst>
                                            <p:cond delay="0"/>
                                          </p:stCondLst>
                                        </p:cTn>
                                        <p:tgtEl>
                                          <p:spTgt spid="105"/>
                                        </p:tgtEl>
                                        <p:attrNameLst>
                                          <p:attrName>style.visibility</p:attrName>
                                        </p:attrNameLst>
                                      </p:cBhvr>
                                      <p:to>
                                        <p:strVal val="visible"/>
                                      </p:to>
                                    </p:set>
                                    <p:animEffect filter="circle(in)" transition="in">
                                      <p:cBhvr additive="repl">
                                        <p:cTn id="62" dur="800"/>
                                        <p:tgtEl>
                                          <p:spTgt spid="105"/>
                                        </p:tgtEl>
                                      </p:cBhvr>
                                    </p:animEffect>
                                  </p:childTnLst>
                                </p:cTn>
                              </p:par>
                              <p:par>
                                <p:cTn id="63" nodeType="withEffect" fill="hold" presetClass="entr" presetSubtype="16">
                                  <p:stCondLst>
                                    <p:cond delay="0"/>
                                  </p:stCondLst>
                                  <p:childTnLst>
                                    <p:set>
                                      <p:cBhvr>
                                        <p:cTn id="64" fill="hold">
                                          <p:stCondLst>
                                            <p:cond delay="0"/>
                                          </p:stCondLst>
                                        </p:cTn>
                                        <p:tgtEl>
                                          <p:spTgt spid="106"/>
                                        </p:tgtEl>
                                        <p:attrNameLst>
                                          <p:attrName>style.visibility</p:attrName>
                                        </p:attrNameLst>
                                      </p:cBhvr>
                                      <p:to>
                                        <p:strVal val="visible"/>
                                      </p:to>
                                    </p:set>
                                    <p:animEffect filter="circle(in)" transition="in">
                                      <p:cBhvr additive="repl">
                                        <p:cTn id="65" dur="800"/>
                                        <p:tgtEl>
                                          <p:spTgt spid="106"/>
                                        </p:tgtEl>
                                      </p:cBhvr>
                                    </p:animEffect>
                                  </p:childTnLst>
                                </p:cTn>
                              </p:par>
                              <p:par>
                                <p:cTn id="66" nodeType="withEffect" fill="hold" presetClass="entr" presetSubtype="16">
                                  <p:stCondLst>
                                    <p:cond delay="0"/>
                                  </p:stCondLst>
                                  <p:childTnLst>
                                    <p:set>
                                      <p:cBhvr>
                                        <p:cTn id="67" fill="hold">
                                          <p:stCondLst>
                                            <p:cond delay="0"/>
                                          </p:stCondLst>
                                        </p:cTn>
                                        <p:tgtEl>
                                          <p:spTgt spid="107"/>
                                        </p:tgtEl>
                                        <p:attrNameLst>
                                          <p:attrName>style.visibility</p:attrName>
                                        </p:attrNameLst>
                                      </p:cBhvr>
                                      <p:to>
                                        <p:strVal val="visible"/>
                                      </p:to>
                                    </p:set>
                                    <p:animEffect filter="circle(in)" transition="in">
                                      <p:cBhvr additive="repl">
                                        <p:cTn id="68" dur="800"/>
                                        <p:tgtEl>
                                          <p:spTgt spid="107"/>
                                        </p:tgtEl>
                                      </p:cBhvr>
                                    </p:animEffect>
                                  </p:childTnLst>
                                </p:cTn>
                              </p:par>
                              <p:par>
                                <p:cTn id="69" nodeType="withEffect" fill="hold" presetClass="entr" presetSubtype="16">
                                  <p:stCondLst>
                                    <p:cond delay="0"/>
                                  </p:stCondLst>
                                  <p:childTnLst>
                                    <p:set>
                                      <p:cBhvr>
                                        <p:cTn id="70" fill="hold">
                                          <p:stCondLst>
                                            <p:cond delay="0"/>
                                          </p:stCondLst>
                                        </p:cTn>
                                        <p:tgtEl>
                                          <p:spTgt spid="108"/>
                                        </p:tgtEl>
                                        <p:attrNameLst>
                                          <p:attrName>style.visibility</p:attrName>
                                        </p:attrNameLst>
                                      </p:cBhvr>
                                      <p:to>
                                        <p:strVal val="visible"/>
                                      </p:to>
                                    </p:set>
                                    <p:animEffect filter="circle(in)" transition="in">
                                      <p:cBhvr additive="repl">
                                        <p:cTn id="71" dur="800"/>
                                        <p:tgtEl>
                                          <p:spTgt spid="108"/>
                                        </p:tgtEl>
                                      </p:cBhvr>
                                    </p:animEffect>
                                  </p:childTnLst>
                                </p:cTn>
                              </p:par>
                              <p:par>
                                <p:cTn id="72" nodeType="withEffect" fill="hold" presetClass="entr" presetSubtype="16">
                                  <p:stCondLst>
                                    <p:cond delay="0"/>
                                  </p:stCondLst>
                                  <p:childTnLst>
                                    <p:set>
                                      <p:cBhvr>
                                        <p:cTn id="73" fill="hold">
                                          <p:stCondLst>
                                            <p:cond delay="0"/>
                                          </p:stCondLst>
                                        </p:cTn>
                                        <p:tgtEl>
                                          <p:spTgt spid="109"/>
                                        </p:tgtEl>
                                        <p:attrNameLst>
                                          <p:attrName>style.visibility</p:attrName>
                                        </p:attrNameLst>
                                      </p:cBhvr>
                                      <p:to>
                                        <p:strVal val="visible"/>
                                      </p:to>
                                    </p:set>
                                    <p:animEffect filter="circle(in)" transition="in">
                                      <p:cBhvr additive="repl">
                                        <p:cTn id="74" dur="800"/>
                                        <p:tgtEl>
                                          <p:spTgt spid="109"/>
                                        </p:tgtEl>
                                      </p:cBhvr>
                                    </p:animEffect>
                                  </p:childTnLst>
                                </p:cTn>
                              </p:par>
                              <p:par>
                                <p:cTn id="75" nodeType="withEffect" fill="hold" presetClass="entr" presetSubtype="16">
                                  <p:stCondLst>
                                    <p:cond delay="0"/>
                                  </p:stCondLst>
                                  <p:childTnLst>
                                    <p:set>
                                      <p:cBhvr>
                                        <p:cTn id="76" fill="hold">
                                          <p:stCondLst>
                                            <p:cond delay="0"/>
                                          </p:stCondLst>
                                        </p:cTn>
                                        <p:tgtEl>
                                          <p:spTgt spid="110"/>
                                        </p:tgtEl>
                                        <p:attrNameLst>
                                          <p:attrName>style.visibility</p:attrName>
                                        </p:attrNameLst>
                                      </p:cBhvr>
                                      <p:to>
                                        <p:strVal val="visible"/>
                                      </p:to>
                                    </p:set>
                                    <p:animEffect filter="circle(in)" transition="in">
                                      <p:cBhvr additive="repl">
                                        <p:cTn id="77" dur="800"/>
                                        <p:tgtEl>
                                          <p:spTgt spid="110"/>
                                        </p:tgtEl>
                                      </p:cBhvr>
                                    </p:animEffect>
                                  </p:childTnLst>
                                </p:cTn>
                              </p:par>
                              <p:par>
                                <p:cTn id="78" nodeType="withEffect" fill="hold" presetClass="entr" presetSubtype="16">
                                  <p:stCondLst>
                                    <p:cond delay="0"/>
                                  </p:stCondLst>
                                  <p:childTnLst>
                                    <p:set>
                                      <p:cBhvr>
                                        <p:cTn id="79" fill="hold">
                                          <p:stCondLst>
                                            <p:cond delay="0"/>
                                          </p:stCondLst>
                                        </p:cTn>
                                        <p:tgtEl>
                                          <p:spTgt spid="111"/>
                                        </p:tgtEl>
                                        <p:attrNameLst>
                                          <p:attrName>style.visibility</p:attrName>
                                        </p:attrNameLst>
                                      </p:cBhvr>
                                      <p:to>
                                        <p:strVal val="visible"/>
                                      </p:to>
                                    </p:set>
                                    <p:animEffect filter="circle(in)" transition="in">
                                      <p:cBhvr additive="repl">
                                        <p:cTn id="80" dur="800"/>
                                        <p:tgtEl>
                                          <p:spTgt spid="111"/>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9">
                                  <p:stCondLst>
                                    <p:cond delay="0"/>
                                  </p:stCondLst>
                                  <p:childTnLst>
                                    <p:set>
                                      <p:cBhvr>
                                        <p:cTn id="84" fill="hold">
                                          <p:stCondLst>
                                            <p:cond delay="0"/>
                                          </p:stCondLst>
                                        </p:cTn>
                                        <p:tgtEl>
                                          <p:spTgt spid="75"/>
                                        </p:tgtEl>
                                        <p:attrNameLst>
                                          <p:attrName>style.visibility</p:attrName>
                                        </p:attrNameLst>
                                      </p:cBhvr>
                                      <p:to>
                                        <p:strVal val="visible"/>
                                      </p:to>
                                    </p:set>
                                    <p:animEffect filter="dissolve" transition="in">
                                      <p:cBhvr additive="repl">
                                        <p:cTn id="85" dur="5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9" name="Group 2"/>
          <p:cNvGrpSpPr/>
          <p:nvPr/>
        </p:nvGrpSpPr>
        <p:grpSpPr>
          <a:xfrm>
            <a:off x="0" y="0"/>
            <a:ext cx="18287280" cy="10286280"/>
            <a:chOff x="0" y="0"/>
            <a:chExt cx="18287280" cy="10286280"/>
          </a:xfrm>
        </p:grpSpPr>
        <p:sp>
          <p:nvSpPr>
            <p:cNvPr id="130"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31" name="Group 4"/>
          <p:cNvGrpSpPr/>
          <p:nvPr/>
        </p:nvGrpSpPr>
        <p:grpSpPr>
          <a:xfrm>
            <a:off x="0" y="0"/>
            <a:ext cx="18287280" cy="10286280"/>
            <a:chOff x="0" y="0"/>
            <a:chExt cx="18287280" cy="10286280"/>
          </a:xfrm>
        </p:grpSpPr>
        <p:sp>
          <p:nvSpPr>
            <p:cNvPr id="132" name="Freeform 5"/>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33" name="Group 6"/>
          <p:cNvGrpSpPr/>
          <p:nvPr/>
        </p:nvGrpSpPr>
        <p:grpSpPr>
          <a:xfrm>
            <a:off x="16049160" y="9686880"/>
            <a:ext cx="2152440" cy="513720"/>
            <a:chOff x="16049160" y="9686880"/>
            <a:chExt cx="2152440" cy="513720"/>
          </a:xfrm>
        </p:grpSpPr>
        <p:sp>
          <p:nvSpPr>
            <p:cNvPr id="134" name="Freeform 7" descr="preencoded.png">
              <a:hlinkClick r:id="rId1"/>
            </p:cNvPr>
            <p:cNvSpPr/>
            <p:nvPr/>
          </p:nvSpPr>
          <p:spPr>
            <a:xfrm>
              <a:off x="16049160" y="9686880"/>
              <a:ext cx="2152440" cy="513720"/>
            </a:xfrm>
            <a:custGeom>
              <a:avLst/>
              <a:gdLst>
                <a:gd name="textAreaLeft" fmla="*/ 0 w 2152440"/>
                <a:gd name="textAreaRight" fmla="*/ 2153160 w 2152440"/>
                <a:gd name="textAreaTop" fmla="*/ 0 h 513720"/>
                <a:gd name="textAreaBottom" fmla="*/ 514440 h 513720"/>
              </a:gdLst>
              <a:ahLst/>
              <a:cxnLst/>
              <a:rect l="textAreaLeft" t="textAreaTop" r="textAreaRight" b="textAreaBottom"/>
              <a:pathLst>
                <a:path w="2870962" h="685800">
                  <a:moveTo>
                    <a:pt x="0" y="0"/>
                  </a:moveTo>
                  <a:lnTo>
                    <a:pt x="2870962" y="0"/>
                  </a:lnTo>
                  <a:lnTo>
                    <a:pt x="2870962" y="685800"/>
                  </a:lnTo>
                  <a:lnTo>
                    <a:pt x="0" y="685800"/>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35" name="Group 8"/>
          <p:cNvGrpSpPr/>
          <p:nvPr/>
        </p:nvGrpSpPr>
        <p:grpSpPr>
          <a:xfrm>
            <a:off x="0" y="0"/>
            <a:ext cx="18287280" cy="10286280"/>
            <a:chOff x="0" y="0"/>
            <a:chExt cx="18287280" cy="10286280"/>
          </a:xfrm>
        </p:grpSpPr>
        <p:sp>
          <p:nvSpPr>
            <p:cNvPr id="136" name="Freeform 9" descr="preencoded.png"/>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37" name="Group 10"/>
          <p:cNvGrpSpPr/>
          <p:nvPr/>
        </p:nvGrpSpPr>
        <p:grpSpPr>
          <a:xfrm>
            <a:off x="0" y="0"/>
            <a:ext cx="18287280" cy="10286280"/>
            <a:chOff x="0" y="0"/>
            <a:chExt cx="18287280" cy="10286280"/>
          </a:xfrm>
        </p:grpSpPr>
        <p:sp>
          <p:nvSpPr>
            <p:cNvPr id="138" name="Freeform 11"/>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ffffff">
                <a:alpha val="72000"/>
              </a:srgbClr>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39" name="TextBox 12"/>
          <p:cNvSpPr/>
          <p:nvPr/>
        </p:nvSpPr>
        <p:spPr>
          <a:xfrm>
            <a:off x="1079640" y="446040"/>
            <a:ext cx="12562920" cy="872640"/>
          </a:xfrm>
          <a:prstGeom prst="rect">
            <a:avLst/>
          </a:prstGeom>
          <a:noFill/>
          <a:ln w="0">
            <a:noFill/>
          </a:ln>
        </p:spPr>
        <p:style>
          <a:lnRef idx="0"/>
          <a:fillRef idx="0"/>
          <a:effectRef idx="0"/>
          <a:fontRef idx="minor"/>
        </p:style>
        <p:txBody>
          <a:bodyPr lIns="0" rIns="0" tIns="0" bIns="0" anchor="t">
            <a:spAutoFit/>
          </a:bodyPr>
          <a:p>
            <a:pPr defTabSz="914400">
              <a:lnSpc>
                <a:spcPts val="6874"/>
              </a:lnSpc>
            </a:pPr>
            <a:r>
              <a:rPr b="1" lang="en-US" sz="5500" strike="noStrike" u="none">
                <a:solidFill>
                  <a:srgbClr val="000000"/>
                </a:solidFill>
                <a:effectLst/>
                <a:uFillTx/>
                <a:latin typeface="Montserrat Bold"/>
                <a:ea typeface="Montserrat Bold"/>
              </a:rPr>
              <a:t>Problem Statement</a:t>
            </a:r>
            <a:endParaRPr b="0" lang="en-GB" sz="5500" strike="noStrike" u="none">
              <a:solidFill>
                <a:srgbClr val="000000"/>
              </a:solidFill>
              <a:effectLst/>
              <a:uFillTx/>
              <a:latin typeface="Arial"/>
            </a:endParaRPr>
          </a:p>
        </p:txBody>
      </p:sp>
      <p:sp>
        <p:nvSpPr>
          <p:cNvPr id="140" name="TextBox 13"/>
          <p:cNvSpPr/>
          <p:nvPr/>
        </p:nvSpPr>
        <p:spPr>
          <a:xfrm>
            <a:off x="1028880" y="2363760"/>
            <a:ext cx="16127640" cy="920880"/>
          </a:xfrm>
          <a:prstGeom prst="rect">
            <a:avLst/>
          </a:prstGeom>
          <a:noFill/>
          <a:ln w="0">
            <a:noFill/>
          </a:ln>
        </p:spPr>
        <p:style>
          <a:lnRef idx="0"/>
          <a:fillRef idx="0"/>
          <a:effectRef idx="0"/>
          <a:fontRef idx="minor"/>
        </p:style>
        <p:txBody>
          <a:bodyPr lIns="0" rIns="0" tIns="0" bIns="0" anchor="t">
            <a:spAutoFit/>
          </a:bodyPr>
          <a:p>
            <a:pPr defTabSz="914400">
              <a:lnSpc>
                <a:spcPts val="3626"/>
              </a:lnSpc>
            </a:pPr>
            <a:r>
              <a:rPr b="0" lang="en-US" sz="2380" strike="noStrike" u="none">
                <a:solidFill>
                  <a:srgbClr val="3d3838"/>
                </a:solidFill>
                <a:effectLst/>
                <a:uFillTx/>
                <a:latin typeface="Source Han Sans JP"/>
                <a:ea typeface="Source Han Sans JP"/>
              </a:rPr>
              <a:t>Our primary goal is to optimize operations using a data-driven approach, addressing key challenges that impact efficiency and profitability.</a:t>
            </a:r>
            <a:endParaRPr b="0" lang="en-GB" sz="2380" strike="noStrike" u="none">
              <a:solidFill>
                <a:srgbClr val="000000"/>
              </a:solidFill>
              <a:effectLst/>
              <a:uFillTx/>
              <a:latin typeface="Arial"/>
            </a:endParaRPr>
          </a:p>
        </p:txBody>
      </p:sp>
      <p:grpSp>
        <p:nvGrpSpPr>
          <p:cNvPr id="141" name="Group 14"/>
          <p:cNvGrpSpPr/>
          <p:nvPr/>
        </p:nvGrpSpPr>
        <p:grpSpPr>
          <a:xfrm>
            <a:off x="1028880" y="4314240"/>
            <a:ext cx="5169600" cy="4300200"/>
            <a:chOff x="1028880" y="4314240"/>
            <a:chExt cx="5169600" cy="4300200"/>
          </a:xfrm>
        </p:grpSpPr>
        <p:sp>
          <p:nvSpPr>
            <p:cNvPr id="142" name="Freeform 15"/>
            <p:cNvSpPr/>
            <p:nvPr/>
          </p:nvSpPr>
          <p:spPr>
            <a:xfrm>
              <a:off x="1028880" y="4314240"/>
              <a:ext cx="5169600" cy="4300200"/>
            </a:xfrm>
            <a:custGeom>
              <a:avLst/>
              <a:gdLst>
                <a:gd name="textAreaLeft" fmla="*/ 0 w 5169600"/>
                <a:gd name="textAreaRight" fmla="*/ 5170320 w 5169600"/>
                <a:gd name="textAreaTop" fmla="*/ 0 h 4300200"/>
                <a:gd name="textAreaBottom" fmla="*/ 4300920 h 4300200"/>
              </a:gdLst>
              <a:ahLst/>
              <a:cxnLst/>
              <a:rect l="textAreaLeft" t="textAreaTop" r="textAreaRight" b="textAreaBottom"/>
              <a:pathLst>
                <a:path w="6893940" h="5734431">
                  <a:moveTo>
                    <a:pt x="0" y="61722"/>
                  </a:moveTo>
                  <a:cubicBezTo>
                    <a:pt x="0" y="27686"/>
                    <a:pt x="27686" y="0"/>
                    <a:pt x="61722" y="0"/>
                  </a:cubicBezTo>
                  <a:lnTo>
                    <a:pt x="6832219" y="0"/>
                  </a:lnTo>
                  <a:cubicBezTo>
                    <a:pt x="6866255" y="0"/>
                    <a:pt x="6893940" y="27686"/>
                    <a:pt x="6893940" y="61722"/>
                  </a:cubicBezTo>
                  <a:lnTo>
                    <a:pt x="6893940" y="5672709"/>
                  </a:lnTo>
                  <a:cubicBezTo>
                    <a:pt x="6893940" y="5706745"/>
                    <a:pt x="6866255" y="5734431"/>
                    <a:pt x="6832219" y="5734431"/>
                  </a:cubicBezTo>
                  <a:lnTo>
                    <a:pt x="61722" y="5734431"/>
                  </a:lnTo>
                  <a:cubicBezTo>
                    <a:pt x="27686" y="5734431"/>
                    <a:pt x="0" y="5706745"/>
                    <a:pt x="0" y="5672709"/>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43" name="Group 16"/>
          <p:cNvGrpSpPr/>
          <p:nvPr/>
        </p:nvGrpSpPr>
        <p:grpSpPr>
          <a:xfrm>
            <a:off x="1388160" y="4607280"/>
            <a:ext cx="924840" cy="924840"/>
            <a:chOff x="1388160" y="4607280"/>
            <a:chExt cx="924840" cy="924840"/>
          </a:xfrm>
        </p:grpSpPr>
        <p:sp>
          <p:nvSpPr>
            <p:cNvPr id="144" name="Freeform 17"/>
            <p:cNvSpPr/>
            <p:nvPr/>
          </p:nvSpPr>
          <p:spPr>
            <a:xfrm>
              <a:off x="1388160" y="4607280"/>
              <a:ext cx="924840" cy="924840"/>
            </a:xfrm>
            <a:custGeom>
              <a:avLst/>
              <a:gdLst>
                <a:gd name="textAreaLeft" fmla="*/ 0 w 924840"/>
                <a:gd name="textAreaRight" fmla="*/ 925560 w 924840"/>
                <a:gd name="textAreaTop" fmla="*/ 0 h 924840"/>
                <a:gd name="textAreaBottom" fmla="*/ 925560 h 924840"/>
              </a:gdLst>
              <a:ahLst/>
              <a:cxnLst/>
              <a:rect l="textAreaLeft" t="textAreaTop" r="textAreaRight" b="textAreaBottom"/>
              <a:pathLst>
                <a:path w="1234059" h="1234059">
                  <a:moveTo>
                    <a:pt x="0" y="617093"/>
                  </a:moveTo>
                  <a:cubicBezTo>
                    <a:pt x="0" y="276225"/>
                    <a:pt x="276225" y="0"/>
                    <a:pt x="617093" y="0"/>
                  </a:cubicBezTo>
                  <a:cubicBezTo>
                    <a:pt x="957961" y="0"/>
                    <a:pt x="1234059" y="276225"/>
                    <a:pt x="1234059" y="617093"/>
                  </a:cubicBezTo>
                  <a:cubicBezTo>
                    <a:pt x="1234059" y="957961"/>
                    <a:pt x="957834" y="1234059"/>
                    <a:pt x="617093" y="1234059"/>
                  </a:cubicBezTo>
                  <a:cubicBezTo>
                    <a:pt x="276352" y="1234059"/>
                    <a:pt x="0" y="957834"/>
                    <a:pt x="0" y="617093"/>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45" name="Group 18"/>
          <p:cNvGrpSpPr/>
          <p:nvPr/>
        </p:nvGrpSpPr>
        <p:grpSpPr>
          <a:xfrm>
            <a:off x="1642680" y="4809960"/>
            <a:ext cx="415800" cy="519840"/>
            <a:chOff x="1642680" y="4809960"/>
            <a:chExt cx="415800" cy="519840"/>
          </a:xfrm>
        </p:grpSpPr>
        <p:sp>
          <p:nvSpPr>
            <p:cNvPr id="146" name="Freeform 19" descr="preencoded.png"/>
            <p:cNvSpPr/>
            <p:nvPr/>
          </p:nvSpPr>
          <p:spPr>
            <a:xfrm>
              <a:off x="1642680" y="4809960"/>
              <a:ext cx="415800" cy="519840"/>
            </a:xfrm>
            <a:custGeom>
              <a:avLst/>
              <a:gdLst>
                <a:gd name="textAreaLeft" fmla="*/ 0 w 415800"/>
                <a:gd name="textAreaRight" fmla="*/ 416520 w 415800"/>
                <a:gd name="textAreaTop" fmla="*/ 0 h 519840"/>
                <a:gd name="textAreaBottom" fmla="*/ 520560 h 519840"/>
              </a:gdLst>
              <a:ahLst/>
              <a:cxnLst/>
              <a:rect l="textAreaLeft" t="textAreaTop" r="textAreaRight" b="textAreaBottom"/>
              <a:pathLst>
                <a:path w="555244" h="694182">
                  <a:moveTo>
                    <a:pt x="0" y="0"/>
                  </a:moveTo>
                  <a:lnTo>
                    <a:pt x="555244" y="0"/>
                  </a:lnTo>
                  <a:lnTo>
                    <a:pt x="555244" y="694182"/>
                  </a:lnTo>
                  <a:lnTo>
                    <a:pt x="0" y="694182"/>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p:txBody>
        </p:sp>
      </p:grpSp>
      <p:sp>
        <p:nvSpPr>
          <p:cNvPr id="147" name="TextBox 20"/>
          <p:cNvSpPr/>
          <p:nvPr/>
        </p:nvSpPr>
        <p:spPr>
          <a:xfrm>
            <a:off x="1388160" y="5822280"/>
            <a:ext cx="4865040" cy="43596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3d3838"/>
                </a:solidFill>
                <a:effectLst/>
                <a:uFillTx/>
                <a:latin typeface="Montserrat Bold"/>
                <a:ea typeface="Montserrat Bold"/>
              </a:rPr>
              <a:t>Poor Inventory Control</a:t>
            </a:r>
            <a:endParaRPr b="0" lang="en-GB" sz="2750" strike="noStrike" u="none">
              <a:solidFill>
                <a:srgbClr val="000000"/>
              </a:solidFill>
              <a:effectLst/>
              <a:uFillTx/>
              <a:latin typeface="Arial"/>
            </a:endParaRPr>
          </a:p>
        </p:txBody>
      </p:sp>
      <p:sp>
        <p:nvSpPr>
          <p:cNvPr id="148" name="TextBox 21"/>
          <p:cNvSpPr/>
          <p:nvPr/>
        </p:nvSpPr>
        <p:spPr>
          <a:xfrm>
            <a:off x="1388160" y="6388560"/>
            <a:ext cx="4552560" cy="1381320"/>
          </a:xfrm>
          <a:prstGeom prst="rect">
            <a:avLst/>
          </a:prstGeom>
          <a:noFill/>
          <a:ln w="0">
            <a:noFill/>
          </a:ln>
        </p:spPr>
        <p:style>
          <a:lnRef idx="0"/>
          <a:fillRef idx="0"/>
          <a:effectRef idx="0"/>
          <a:fontRef idx="minor"/>
        </p:style>
        <p:txBody>
          <a:bodyPr lIns="0" rIns="0" tIns="0" bIns="0" anchor="t">
            <a:spAutoFit/>
          </a:bodyPr>
          <a:p>
            <a:pPr defTabSz="914400">
              <a:lnSpc>
                <a:spcPts val="3626"/>
              </a:lnSpc>
            </a:pPr>
            <a:r>
              <a:rPr b="0" lang="en-US" sz="2380" strike="noStrike" u="none">
                <a:solidFill>
                  <a:srgbClr val="3d3838"/>
                </a:solidFill>
                <a:effectLst/>
                <a:uFillTx/>
                <a:latin typeface="Source Han Sans JP"/>
                <a:ea typeface="Source Han Sans JP"/>
              </a:rPr>
              <a:t>Leads to significant deadstock, tying up capital and reducing available space.</a:t>
            </a:r>
            <a:endParaRPr b="0" lang="en-GB" sz="2380" strike="noStrike" u="none">
              <a:solidFill>
                <a:srgbClr val="000000"/>
              </a:solidFill>
              <a:effectLst/>
              <a:uFillTx/>
              <a:latin typeface="Arial"/>
            </a:endParaRPr>
          </a:p>
        </p:txBody>
      </p:sp>
      <p:grpSp>
        <p:nvGrpSpPr>
          <p:cNvPr id="149" name="Group 22"/>
          <p:cNvGrpSpPr/>
          <p:nvPr/>
        </p:nvGrpSpPr>
        <p:grpSpPr>
          <a:xfrm>
            <a:off x="6558840" y="4298760"/>
            <a:ext cx="5169600" cy="4300200"/>
            <a:chOff x="6558840" y="4298760"/>
            <a:chExt cx="5169600" cy="4300200"/>
          </a:xfrm>
        </p:grpSpPr>
        <p:sp>
          <p:nvSpPr>
            <p:cNvPr id="150" name="Freeform 23"/>
            <p:cNvSpPr/>
            <p:nvPr/>
          </p:nvSpPr>
          <p:spPr>
            <a:xfrm>
              <a:off x="6558840" y="4298760"/>
              <a:ext cx="5169600" cy="4300200"/>
            </a:xfrm>
            <a:custGeom>
              <a:avLst/>
              <a:gdLst>
                <a:gd name="textAreaLeft" fmla="*/ 0 w 5169600"/>
                <a:gd name="textAreaRight" fmla="*/ 5170320 w 5169600"/>
                <a:gd name="textAreaTop" fmla="*/ 0 h 4300200"/>
                <a:gd name="textAreaBottom" fmla="*/ 4300920 h 4300200"/>
              </a:gdLst>
              <a:ahLst/>
              <a:cxnLst/>
              <a:rect l="textAreaLeft" t="textAreaTop" r="textAreaRight" b="textAreaBottom"/>
              <a:pathLst>
                <a:path w="6893940" h="5734431">
                  <a:moveTo>
                    <a:pt x="0" y="61722"/>
                  </a:moveTo>
                  <a:cubicBezTo>
                    <a:pt x="0" y="27686"/>
                    <a:pt x="27686" y="0"/>
                    <a:pt x="61722" y="0"/>
                  </a:cubicBezTo>
                  <a:lnTo>
                    <a:pt x="6832219" y="0"/>
                  </a:lnTo>
                  <a:cubicBezTo>
                    <a:pt x="6866255" y="0"/>
                    <a:pt x="6893940" y="27686"/>
                    <a:pt x="6893940" y="61722"/>
                  </a:cubicBezTo>
                  <a:lnTo>
                    <a:pt x="6893940" y="5672709"/>
                  </a:lnTo>
                  <a:cubicBezTo>
                    <a:pt x="6893940" y="5706745"/>
                    <a:pt x="6866255" y="5734431"/>
                    <a:pt x="6832219" y="5734431"/>
                  </a:cubicBezTo>
                  <a:lnTo>
                    <a:pt x="61722" y="5734431"/>
                  </a:lnTo>
                  <a:cubicBezTo>
                    <a:pt x="27686" y="5734431"/>
                    <a:pt x="0" y="5706745"/>
                    <a:pt x="0" y="5672709"/>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51" name="Group 24"/>
          <p:cNvGrpSpPr/>
          <p:nvPr/>
        </p:nvGrpSpPr>
        <p:grpSpPr>
          <a:xfrm>
            <a:off x="6867360" y="4607280"/>
            <a:ext cx="924840" cy="924840"/>
            <a:chOff x="6867360" y="4607280"/>
            <a:chExt cx="924840" cy="924840"/>
          </a:xfrm>
        </p:grpSpPr>
        <p:sp>
          <p:nvSpPr>
            <p:cNvPr id="152" name="Freeform 25"/>
            <p:cNvSpPr/>
            <p:nvPr/>
          </p:nvSpPr>
          <p:spPr>
            <a:xfrm>
              <a:off x="6867360" y="4607280"/>
              <a:ext cx="924840" cy="924840"/>
            </a:xfrm>
            <a:custGeom>
              <a:avLst/>
              <a:gdLst>
                <a:gd name="textAreaLeft" fmla="*/ 0 w 924840"/>
                <a:gd name="textAreaRight" fmla="*/ 925560 w 924840"/>
                <a:gd name="textAreaTop" fmla="*/ 0 h 924840"/>
                <a:gd name="textAreaBottom" fmla="*/ 925560 h 924840"/>
              </a:gdLst>
              <a:ahLst/>
              <a:cxnLst/>
              <a:rect l="textAreaLeft" t="textAreaTop" r="textAreaRight" b="textAreaBottom"/>
              <a:pathLst>
                <a:path w="1234059" h="1234059">
                  <a:moveTo>
                    <a:pt x="0" y="617093"/>
                  </a:moveTo>
                  <a:cubicBezTo>
                    <a:pt x="0" y="276225"/>
                    <a:pt x="276225" y="0"/>
                    <a:pt x="617093" y="0"/>
                  </a:cubicBezTo>
                  <a:cubicBezTo>
                    <a:pt x="957961" y="0"/>
                    <a:pt x="1234059" y="276225"/>
                    <a:pt x="1234059" y="617093"/>
                  </a:cubicBezTo>
                  <a:cubicBezTo>
                    <a:pt x="1234059" y="957961"/>
                    <a:pt x="957834" y="1234059"/>
                    <a:pt x="617093" y="1234059"/>
                  </a:cubicBezTo>
                  <a:cubicBezTo>
                    <a:pt x="276352" y="1234059"/>
                    <a:pt x="0" y="957834"/>
                    <a:pt x="0" y="617093"/>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53" name="Group 26"/>
          <p:cNvGrpSpPr/>
          <p:nvPr/>
        </p:nvGrpSpPr>
        <p:grpSpPr>
          <a:xfrm>
            <a:off x="7121880" y="4809960"/>
            <a:ext cx="415800" cy="519840"/>
            <a:chOff x="7121880" y="4809960"/>
            <a:chExt cx="415800" cy="519840"/>
          </a:xfrm>
        </p:grpSpPr>
        <p:sp>
          <p:nvSpPr>
            <p:cNvPr id="154" name="Freeform 27" descr="preencoded.png"/>
            <p:cNvSpPr/>
            <p:nvPr/>
          </p:nvSpPr>
          <p:spPr>
            <a:xfrm>
              <a:off x="7121880" y="4809960"/>
              <a:ext cx="415800" cy="519840"/>
            </a:xfrm>
            <a:custGeom>
              <a:avLst/>
              <a:gdLst>
                <a:gd name="textAreaLeft" fmla="*/ 0 w 415800"/>
                <a:gd name="textAreaRight" fmla="*/ 416520 w 415800"/>
                <a:gd name="textAreaTop" fmla="*/ 0 h 519840"/>
                <a:gd name="textAreaBottom" fmla="*/ 520560 h 519840"/>
              </a:gdLst>
              <a:ahLst/>
              <a:cxnLst/>
              <a:rect l="textAreaLeft" t="textAreaTop" r="textAreaRight" b="textAreaBottom"/>
              <a:pathLst>
                <a:path w="555244" h="694182">
                  <a:moveTo>
                    <a:pt x="0" y="0"/>
                  </a:moveTo>
                  <a:lnTo>
                    <a:pt x="555244" y="0"/>
                  </a:lnTo>
                  <a:lnTo>
                    <a:pt x="555244" y="694182"/>
                  </a:lnTo>
                  <a:lnTo>
                    <a:pt x="0" y="694182"/>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55" name="TextBox 28"/>
          <p:cNvSpPr/>
          <p:nvPr/>
        </p:nvSpPr>
        <p:spPr>
          <a:xfrm>
            <a:off x="6867360" y="5822280"/>
            <a:ext cx="4552560" cy="87264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3d3838"/>
                </a:solidFill>
                <a:effectLst/>
                <a:uFillTx/>
                <a:latin typeface="Montserrat Bold"/>
                <a:ea typeface="Montserrat Bold"/>
              </a:rPr>
              <a:t>Seasonal Demand Mismatches</a:t>
            </a:r>
            <a:endParaRPr b="0" lang="en-GB" sz="2750" strike="noStrike" u="none">
              <a:solidFill>
                <a:srgbClr val="000000"/>
              </a:solidFill>
              <a:effectLst/>
              <a:uFillTx/>
              <a:latin typeface="Arial"/>
            </a:endParaRPr>
          </a:p>
        </p:txBody>
      </p:sp>
      <p:sp>
        <p:nvSpPr>
          <p:cNvPr id="156" name="TextBox 29"/>
          <p:cNvSpPr/>
          <p:nvPr/>
        </p:nvSpPr>
        <p:spPr>
          <a:xfrm>
            <a:off x="6867360" y="6827040"/>
            <a:ext cx="4552560" cy="1841400"/>
          </a:xfrm>
          <a:prstGeom prst="rect">
            <a:avLst/>
          </a:prstGeom>
          <a:noFill/>
          <a:ln w="0">
            <a:noFill/>
          </a:ln>
        </p:spPr>
        <p:style>
          <a:lnRef idx="0"/>
          <a:fillRef idx="0"/>
          <a:effectRef idx="0"/>
          <a:fontRef idx="minor"/>
        </p:style>
        <p:txBody>
          <a:bodyPr lIns="0" rIns="0" tIns="0" bIns="0" anchor="t">
            <a:spAutoFit/>
          </a:bodyPr>
          <a:p>
            <a:pPr defTabSz="914400">
              <a:lnSpc>
                <a:spcPts val="3626"/>
              </a:lnSpc>
            </a:pPr>
            <a:r>
              <a:rPr b="0" lang="en-US" sz="2380" strike="noStrike" u="none">
                <a:solidFill>
                  <a:srgbClr val="3d3838"/>
                </a:solidFill>
                <a:effectLst/>
                <a:uFillTx/>
                <a:latin typeface="Source Han Sans JP"/>
                <a:ea typeface="Source Han Sans JP"/>
              </a:rPr>
              <a:t>Results in overstocking of certain items due to inaccurate forecasting of seasonal fluctuations.</a:t>
            </a:r>
            <a:endParaRPr b="0" lang="en-GB" sz="2380" strike="noStrike" u="none">
              <a:solidFill>
                <a:srgbClr val="000000"/>
              </a:solidFill>
              <a:effectLst/>
              <a:uFillTx/>
              <a:latin typeface="Arial"/>
            </a:endParaRPr>
          </a:p>
        </p:txBody>
      </p:sp>
      <p:grpSp>
        <p:nvGrpSpPr>
          <p:cNvPr id="157" name="Group 30"/>
          <p:cNvGrpSpPr/>
          <p:nvPr/>
        </p:nvGrpSpPr>
        <p:grpSpPr>
          <a:xfrm>
            <a:off x="12037680" y="4298760"/>
            <a:ext cx="5169600" cy="4300200"/>
            <a:chOff x="12037680" y="4298760"/>
            <a:chExt cx="5169600" cy="4300200"/>
          </a:xfrm>
        </p:grpSpPr>
        <p:sp>
          <p:nvSpPr>
            <p:cNvPr id="158" name="Freeform 31"/>
            <p:cNvSpPr/>
            <p:nvPr/>
          </p:nvSpPr>
          <p:spPr>
            <a:xfrm>
              <a:off x="12037680" y="4298760"/>
              <a:ext cx="5169600" cy="4300200"/>
            </a:xfrm>
            <a:custGeom>
              <a:avLst/>
              <a:gdLst>
                <a:gd name="textAreaLeft" fmla="*/ 0 w 5169600"/>
                <a:gd name="textAreaRight" fmla="*/ 5170320 w 5169600"/>
                <a:gd name="textAreaTop" fmla="*/ 0 h 4300200"/>
                <a:gd name="textAreaBottom" fmla="*/ 4300920 h 4300200"/>
              </a:gdLst>
              <a:ahLst/>
              <a:cxnLst/>
              <a:rect l="textAreaLeft" t="textAreaTop" r="textAreaRight" b="textAreaBottom"/>
              <a:pathLst>
                <a:path w="6893940" h="5734431">
                  <a:moveTo>
                    <a:pt x="0" y="61722"/>
                  </a:moveTo>
                  <a:cubicBezTo>
                    <a:pt x="0" y="27686"/>
                    <a:pt x="27686" y="0"/>
                    <a:pt x="61722" y="0"/>
                  </a:cubicBezTo>
                  <a:lnTo>
                    <a:pt x="6832219" y="0"/>
                  </a:lnTo>
                  <a:cubicBezTo>
                    <a:pt x="6866255" y="0"/>
                    <a:pt x="6893940" y="27686"/>
                    <a:pt x="6893940" y="61722"/>
                  </a:cubicBezTo>
                  <a:lnTo>
                    <a:pt x="6893940" y="5672709"/>
                  </a:lnTo>
                  <a:cubicBezTo>
                    <a:pt x="6893940" y="5706745"/>
                    <a:pt x="6866255" y="5734431"/>
                    <a:pt x="6832219" y="5734431"/>
                  </a:cubicBezTo>
                  <a:lnTo>
                    <a:pt x="61722" y="5734431"/>
                  </a:lnTo>
                  <a:cubicBezTo>
                    <a:pt x="27686" y="5734431"/>
                    <a:pt x="0" y="5706745"/>
                    <a:pt x="0" y="5672709"/>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59" name="Group 32"/>
          <p:cNvGrpSpPr/>
          <p:nvPr/>
        </p:nvGrpSpPr>
        <p:grpSpPr>
          <a:xfrm>
            <a:off x="12346200" y="4607280"/>
            <a:ext cx="924840" cy="924840"/>
            <a:chOff x="12346200" y="4607280"/>
            <a:chExt cx="924840" cy="924840"/>
          </a:xfrm>
        </p:grpSpPr>
        <p:sp>
          <p:nvSpPr>
            <p:cNvPr id="160" name="Freeform 33"/>
            <p:cNvSpPr/>
            <p:nvPr/>
          </p:nvSpPr>
          <p:spPr>
            <a:xfrm>
              <a:off x="12346200" y="4607280"/>
              <a:ext cx="924840" cy="924840"/>
            </a:xfrm>
            <a:custGeom>
              <a:avLst/>
              <a:gdLst>
                <a:gd name="textAreaLeft" fmla="*/ 0 w 924840"/>
                <a:gd name="textAreaRight" fmla="*/ 925560 w 924840"/>
                <a:gd name="textAreaTop" fmla="*/ 0 h 924840"/>
                <a:gd name="textAreaBottom" fmla="*/ 925560 h 924840"/>
              </a:gdLst>
              <a:ahLst/>
              <a:cxnLst/>
              <a:rect l="textAreaLeft" t="textAreaTop" r="textAreaRight" b="textAreaBottom"/>
              <a:pathLst>
                <a:path w="1234059" h="1234059">
                  <a:moveTo>
                    <a:pt x="0" y="617093"/>
                  </a:moveTo>
                  <a:cubicBezTo>
                    <a:pt x="0" y="276225"/>
                    <a:pt x="276225" y="0"/>
                    <a:pt x="617093" y="0"/>
                  </a:cubicBezTo>
                  <a:cubicBezTo>
                    <a:pt x="957961" y="0"/>
                    <a:pt x="1234059" y="276225"/>
                    <a:pt x="1234059" y="617093"/>
                  </a:cubicBezTo>
                  <a:cubicBezTo>
                    <a:pt x="1234059" y="957961"/>
                    <a:pt x="957834" y="1234059"/>
                    <a:pt x="617093" y="1234059"/>
                  </a:cubicBezTo>
                  <a:cubicBezTo>
                    <a:pt x="276352" y="1234059"/>
                    <a:pt x="0" y="957834"/>
                    <a:pt x="0" y="617093"/>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61" name="Group 34"/>
          <p:cNvGrpSpPr/>
          <p:nvPr/>
        </p:nvGrpSpPr>
        <p:grpSpPr>
          <a:xfrm>
            <a:off x="12600720" y="4809960"/>
            <a:ext cx="415800" cy="519840"/>
            <a:chOff x="12600720" y="4809960"/>
            <a:chExt cx="415800" cy="519840"/>
          </a:xfrm>
        </p:grpSpPr>
        <p:sp>
          <p:nvSpPr>
            <p:cNvPr id="162" name="Freeform 35" descr="preencoded.png"/>
            <p:cNvSpPr/>
            <p:nvPr/>
          </p:nvSpPr>
          <p:spPr>
            <a:xfrm>
              <a:off x="12600720" y="4809960"/>
              <a:ext cx="415800" cy="519840"/>
            </a:xfrm>
            <a:custGeom>
              <a:avLst/>
              <a:gdLst>
                <a:gd name="textAreaLeft" fmla="*/ 0 w 415800"/>
                <a:gd name="textAreaRight" fmla="*/ 416520 w 415800"/>
                <a:gd name="textAreaTop" fmla="*/ 0 h 519840"/>
                <a:gd name="textAreaBottom" fmla="*/ 520560 h 519840"/>
              </a:gdLst>
              <a:ahLst/>
              <a:cxnLst/>
              <a:rect l="textAreaLeft" t="textAreaTop" r="textAreaRight" b="textAreaBottom"/>
              <a:pathLst>
                <a:path w="555244" h="694182">
                  <a:moveTo>
                    <a:pt x="0" y="0"/>
                  </a:moveTo>
                  <a:lnTo>
                    <a:pt x="555244" y="0"/>
                  </a:lnTo>
                  <a:lnTo>
                    <a:pt x="555244" y="694182"/>
                  </a:lnTo>
                  <a:lnTo>
                    <a:pt x="0" y="694182"/>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63" name="TextBox 36"/>
          <p:cNvSpPr/>
          <p:nvPr/>
        </p:nvSpPr>
        <p:spPr>
          <a:xfrm>
            <a:off x="12346200" y="5822280"/>
            <a:ext cx="4552560" cy="872640"/>
          </a:xfrm>
          <a:prstGeom prst="rect">
            <a:avLst/>
          </a:prstGeom>
          <a:noFill/>
          <a:ln w="0">
            <a:noFill/>
          </a:ln>
        </p:spPr>
        <p:style>
          <a:lnRef idx="0"/>
          <a:fillRef idx="0"/>
          <a:effectRef idx="0"/>
          <a:fontRef idx="minor"/>
        </p:style>
        <p:txBody>
          <a:bodyPr lIns="0" rIns="0" tIns="0" bIns="0" anchor="t">
            <a:spAutoFit/>
          </a:bodyPr>
          <a:p>
            <a:pPr defTabSz="914400">
              <a:lnSpc>
                <a:spcPts val="3436"/>
              </a:lnSpc>
            </a:pPr>
            <a:r>
              <a:rPr b="1" lang="en-US" sz="2750" strike="noStrike" u="none">
                <a:solidFill>
                  <a:srgbClr val="3d3838"/>
                </a:solidFill>
                <a:effectLst/>
                <a:uFillTx/>
                <a:latin typeface="Montserrat Bold"/>
                <a:ea typeface="Montserrat Bold"/>
              </a:rPr>
              <a:t>Funds Tied in Low-Selling Items</a:t>
            </a:r>
            <a:endParaRPr b="0" lang="en-GB" sz="2750" strike="noStrike" u="none">
              <a:solidFill>
                <a:srgbClr val="000000"/>
              </a:solidFill>
              <a:effectLst/>
              <a:uFillTx/>
              <a:latin typeface="Arial"/>
            </a:endParaRPr>
          </a:p>
        </p:txBody>
      </p:sp>
      <p:sp>
        <p:nvSpPr>
          <p:cNvPr id="164" name="TextBox 37"/>
          <p:cNvSpPr/>
          <p:nvPr/>
        </p:nvSpPr>
        <p:spPr>
          <a:xfrm>
            <a:off x="12346200" y="6827040"/>
            <a:ext cx="4552560" cy="1841400"/>
          </a:xfrm>
          <a:prstGeom prst="rect">
            <a:avLst/>
          </a:prstGeom>
          <a:noFill/>
          <a:ln w="0">
            <a:noFill/>
          </a:ln>
        </p:spPr>
        <p:style>
          <a:lnRef idx="0"/>
          <a:fillRef idx="0"/>
          <a:effectRef idx="0"/>
          <a:fontRef idx="minor"/>
        </p:style>
        <p:txBody>
          <a:bodyPr lIns="0" rIns="0" tIns="0" bIns="0" anchor="t">
            <a:spAutoFit/>
          </a:bodyPr>
          <a:p>
            <a:pPr defTabSz="914400">
              <a:lnSpc>
                <a:spcPts val="3626"/>
              </a:lnSpc>
            </a:pPr>
            <a:r>
              <a:rPr b="0" lang="en-US" sz="2380" strike="noStrike" u="none">
                <a:solidFill>
                  <a:srgbClr val="3d3838"/>
                </a:solidFill>
                <a:effectLst/>
                <a:uFillTx/>
                <a:latin typeface="Source Han Sans JP"/>
                <a:ea typeface="Source Han Sans JP"/>
              </a:rPr>
              <a:t>A lack of clear focus and data insights leads to capital being held in underperforming inventory.</a:t>
            </a:r>
            <a:endParaRPr b="0" lang="en-GB" sz="238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childTnLst>
                  <p:par>
                    <p:cTn id="88" fill="hold">
                      <p:stCondLst>
                        <p:cond delay="indefinite"/>
                      </p:stCondLst>
                      <p:childTnLst>
                        <p:par>
                          <p:cTn id="89" fill="hold">
                            <p:stCondLst>
                              <p:cond delay="0"/>
                            </p:stCondLst>
                            <p:childTnLst>
                              <p:par>
                                <p:cTn id="90" nodeType="clickEffect" fill="hold" presetClass="entr" presetID="2" presetSubtype="4">
                                  <p:stCondLst>
                                    <p:cond delay="0"/>
                                  </p:stCondLst>
                                  <p:childTnLst>
                                    <p:set>
                                      <p:cBhvr>
                                        <p:cTn id="91" dur="1" fill="hold">
                                          <p:stCondLst>
                                            <p:cond delay="0"/>
                                          </p:stCondLst>
                                        </p:cTn>
                                        <p:tgtEl>
                                          <p:spTgt spid="139"/>
                                        </p:tgtEl>
                                        <p:attrNameLst>
                                          <p:attrName>style.visibility</p:attrName>
                                        </p:attrNameLst>
                                      </p:cBhvr>
                                      <p:to>
                                        <p:strVal val="visible"/>
                                      </p:to>
                                    </p:set>
                                    <p:anim calcmode="lin" valueType="num">
                                      <p:cBhvr additive="repl">
                                        <p:cTn id="92" dur="500" fill="hold"/>
                                        <p:tgtEl>
                                          <p:spTgt spid="139"/>
                                        </p:tgtEl>
                                        <p:attrNameLst>
                                          <p:attrName>ppt_x</p:attrName>
                                        </p:attrNameLst>
                                      </p:cBhvr>
                                      <p:tavLst>
                                        <p:tav tm="0">
                                          <p:val>
                                            <p:strVal val="#ppt_x"/>
                                          </p:val>
                                        </p:tav>
                                        <p:tav tm="100000">
                                          <p:val>
                                            <p:strVal val="#ppt_x"/>
                                          </p:val>
                                        </p:tav>
                                      </p:tavLst>
                                    </p:anim>
                                    <p:anim calcmode="lin" valueType="num">
                                      <p:cBhvr additive="repl">
                                        <p:cTn id="93"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3" presetSubtype="10">
                                  <p:stCondLst>
                                    <p:cond delay="0"/>
                                  </p:stCondLst>
                                  <p:childTnLst>
                                    <p:set>
                                      <p:cBhvr>
                                        <p:cTn id="97" dur="1" fill="hold">
                                          <p:stCondLst>
                                            <p:cond delay="0"/>
                                          </p:stCondLst>
                                        </p:cTn>
                                        <p:tgtEl>
                                          <p:spTgt spid="140"/>
                                        </p:tgtEl>
                                        <p:attrNameLst>
                                          <p:attrName>style.visibility</p:attrName>
                                        </p:attrNameLst>
                                      </p:cBhvr>
                                      <p:to>
                                        <p:strVal val="visible"/>
                                      </p:to>
                                    </p:set>
                                    <p:animEffect filter="blinds(horizontal)" transition="in">
                                      <p:cBhvr additive="repl">
                                        <p:cTn id="98" dur="500"/>
                                        <p:tgtEl>
                                          <p:spTgt spid="140"/>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3" presetSubtype="10">
                                  <p:stCondLst>
                                    <p:cond delay="0"/>
                                  </p:stCondLst>
                                  <p:childTnLst>
                                    <p:set>
                                      <p:cBhvr>
                                        <p:cTn id="102" dur="1" fill="hold">
                                          <p:stCondLst>
                                            <p:cond delay="0"/>
                                          </p:stCondLst>
                                        </p:cTn>
                                        <p:tgtEl>
                                          <p:spTgt spid="141"/>
                                        </p:tgtEl>
                                        <p:attrNameLst>
                                          <p:attrName>style.visibility</p:attrName>
                                        </p:attrNameLst>
                                      </p:cBhvr>
                                      <p:to>
                                        <p:strVal val="visible"/>
                                      </p:to>
                                    </p:set>
                                    <p:animEffect filter="blinds(horizontal)" transition="in">
                                      <p:cBhvr additive="repl">
                                        <p:cTn id="103" dur="500"/>
                                        <p:tgtEl>
                                          <p:spTgt spid="141"/>
                                        </p:tgtEl>
                                      </p:cBhvr>
                                    </p:animEffect>
                                  </p:childTnLst>
                                </p:cTn>
                              </p:par>
                              <p:par>
                                <p:cTn id="104" nodeType="withEffect" fill="hold" presetClass="entr" presetID="3" presetSubtype="10">
                                  <p:stCondLst>
                                    <p:cond delay="0"/>
                                  </p:stCondLst>
                                  <p:childTnLst>
                                    <p:set>
                                      <p:cBhvr>
                                        <p:cTn id="105" dur="1" fill="hold">
                                          <p:stCondLst>
                                            <p:cond delay="0"/>
                                          </p:stCondLst>
                                        </p:cTn>
                                        <p:tgtEl>
                                          <p:spTgt spid="145"/>
                                        </p:tgtEl>
                                        <p:attrNameLst>
                                          <p:attrName>style.visibility</p:attrName>
                                        </p:attrNameLst>
                                      </p:cBhvr>
                                      <p:to>
                                        <p:strVal val="visible"/>
                                      </p:to>
                                    </p:set>
                                    <p:animEffect filter="blinds(horizontal)" transition="in">
                                      <p:cBhvr additive="repl">
                                        <p:cTn id="106" dur="500"/>
                                        <p:tgtEl>
                                          <p:spTgt spid="145"/>
                                        </p:tgtEl>
                                      </p:cBhvr>
                                    </p:animEffect>
                                  </p:childTnLst>
                                </p:cTn>
                              </p:par>
                              <p:par>
                                <p:cTn id="107" nodeType="withEffect" fill="hold" presetClass="entr" presetID="3" presetSubtype="10">
                                  <p:stCondLst>
                                    <p:cond delay="0"/>
                                  </p:stCondLst>
                                  <p:childTnLst>
                                    <p:set>
                                      <p:cBhvr>
                                        <p:cTn id="108" dur="1" fill="hold">
                                          <p:stCondLst>
                                            <p:cond delay="0"/>
                                          </p:stCondLst>
                                        </p:cTn>
                                        <p:tgtEl>
                                          <p:spTgt spid="147"/>
                                        </p:tgtEl>
                                        <p:attrNameLst>
                                          <p:attrName>style.visibility</p:attrName>
                                        </p:attrNameLst>
                                      </p:cBhvr>
                                      <p:to>
                                        <p:strVal val="visible"/>
                                      </p:to>
                                    </p:set>
                                    <p:animEffect filter="blinds(horizontal)" transition="in">
                                      <p:cBhvr additive="repl">
                                        <p:cTn id="109" dur="500"/>
                                        <p:tgtEl>
                                          <p:spTgt spid="147"/>
                                        </p:tgtEl>
                                      </p:cBhvr>
                                    </p:animEffect>
                                  </p:childTnLst>
                                </p:cTn>
                              </p:par>
                              <p:par>
                                <p:cTn id="110" nodeType="withEffect" fill="hold" presetClass="entr" presetID="3" presetSubtype="10">
                                  <p:stCondLst>
                                    <p:cond delay="0"/>
                                  </p:stCondLst>
                                  <p:childTnLst>
                                    <p:set>
                                      <p:cBhvr>
                                        <p:cTn id="111" dur="1" fill="hold">
                                          <p:stCondLst>
                                            <p:cond delay="0"/>
                                          </p:stCondLst>
                                        </p:cTn>
                                        <p:tgtEl>
                                          <p:spTgt spid="148"/>
                                        </p:tgtEl>
                                        <p:attrNameLst>
                                          <p:attrName>style.visibility</p:attrName>
                                        </p:attrNameLst>
                                      </p:cBhvr>
                                      <p:to>
                                        <p:strVal val="visible"/>
                                      </p:to>
                                    </p:set>
                                    <p:animEffect filter="blinds(horizontal)" transition="in">
                                      <p:cBhvr additive="repl">
                                        <p:cTn id="112" dur="500"/>
                                        <p:tgtEl>
                                          <p:spTgt spid="148"/>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3" presetSubtype="10">
                                  <p:stCondLst>
                                    <p:cond delay="0"/>
                                  </p:stCondLst>
                                  <p:childTnLst>
                                    <p:set>
                                      <p:cBhvr>
                                        <p:cTn id="116" dur="1" fill="hold">
                                          <p:stCondLst>
                                            <p:cond delay="0"/>
                                          </p:stCondLst>
                                        </p:cTn>
                                        <p:tgtEl>
                                          <p:spTgt spid="149"/>
                                        </p:tgtEl>
                                        <p:attrNameLst>
                                          <p:attrName>style.visibility</p:attrName>
                                        </p:attrNameLst>
                                      </p:cBhvr>
                                      <p:to>
                                        <p:strVal val="visible"/>
                                      </p:to>
                                    </p:set>
                                    <p:animEffect filter="blinds(horizontal)" transition="in">
                                      <p:cBhvr additive="repl">
                                        <p:cTn id="117" dur="500"/>
                                        <p:tgtEl>
                                          <p:spTgt spid="149"/>
                                        </p:tgtEl>
                                      </p:cBhvr>
                                    </p:animEffect>
                                  </p:childTnLst>
                                </p:cTn>
                              </p:par>
                              <p:par>
                                <p:cTn id="118" nodeType="withEffect" fill="hold" presetClass="entr" presetID="3" presetSubtype="10">
                                  <p:stCondLst>
                                    <p:cond delay="0"/>
                                  </p:stCondLst>
                                  <p:childTnLst>
                                    <p:set>
                                      <p:cBhvr>
                                        <p:cTn id="119" dur="1" fill="hold">
                                          <p:stCondLst>
                                            <p:cond delay="0"/>
                                          </p:stCondLst>
                                        </p:cTn>
                                        <p:tgtEl>
                                          <p:spTgt spid="153"/>
                                        </p:tgtEl>
                                        <p:attrNameLst>
                                          <p:attrName>style.visibility</p:attrName>
                                        </p:attrNameLst>
                                      </p:cBhvr>
                                      <p:to>
                                        <p:strVal val="visible"/>
                                      </p:to>
                                    </p:set>
                                    <p:animEffect filter="blinds(horizontal)" transition="in">
                                      <p:cBhvr additive="repl">
                                        <p:cTn id="120" dur="500"/>
                                        <p:tgtEl>
                                          <p:spTgt spid="153"/>
                                        </p:tgtEl>
                                      </p:cBhvr>
                                    </p:animEffect>
                                  </p:childTnLst>
                                </p:cTn>
                              </p:par>
                              <p:par>
                                <p:cTn id="121" nodeType="withEffect" fill="hold" presetClass="entr" presetID="3" presetSubtype="10">
                                  <p:stCondLst>
                                    <p:cond delay="0"/>
                                  </p:stCondLst>
                                  <p:childTnLst>
                                    <p:set>
                                      <p:cBhvr>
                                        <p:cTn id="122" dur="1" fill="hold">
                                          <p:stCondLst>
                                            <p:cond delay="0"/>
                                          </p:stCondLst>
                                        </p:cTn>
                                        <p:tgtEl>
                                          <p:spTgt spid="155"/>
                                        </p:tgtEl>
                                        <p:attrNameLst>
                                          <p:attrName>style.visibility</p:attrName>
                                        </p:attrNameLst>
                                      </p:cBhvr>
                                      <p:to>
                                        <p:strVal val="visible"/>
                                      </p:to>
                                    </p:set>
                                    <p:animEffect filter="blinds(horizontal)" transition="in">
                                      <p:cBhvr additive="repl">
                                        <p:cTn id="123" dur="500"/>
                                        <p:tgtEl>
                                          <p:spTgt spid="155"/>
                                        </p:tgtEl>
                                      </p:cBhvr>
                                    </p:animEffect>
                                  </p:childTnLst>
                                </p:cTn>
                              </p:par>
                              <p:par>
                                <p:cTn id="124" nodeType="withEffect" fill="hold" presetClass="entr" presetID="3" presetSubtype="10">
                                  <p:stCondLst>
                                    <p:cond delay="0"/>
                                  </p:stCondLst>
                                  <p:childTnLst>
                                    <p:set>
                                      <p:cBhvr>
                                        <p:cTn id="125" dur="1" fill="hold">
                                          <p:stCondLst>
                                            <p:cond delay="0"/>
                                          </p:stCondLst>
                                        </p:cTn>
                                        <p:tgtEl>
                                          <p:spTgt spid="156"/>
                                        </p:tgtEl>
                                        <p:attrNameLst>
                                          <p:attrName>style.visibility</p:attrName>
                                        </p:attrNameLst>
                                      </p:cBhvr>
                                      <p:to>
                                        <p:strVal val="visible"/>
                                      </p:to>
                                    </p:set>
                                    <p:animEffect filter="blinds(horizontal)" transition="in">
                                      <p:cBhvr additive="repl">
                                        <p:cTn id="126" dur="500"/>
                                        <p:tgtEl>
                                          <p:spTgt spid="156"/>
                                        </p:tgtEl>
                                      </p:cBhvr>
                                    </p:animEffec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3" presetSubtype="10">
                                  <p:stCondLst>
                                    <p:cond delay="0"/>
                                  </p:stCondLst>
                                  <p:childTnLst>
                                    <p:set>
                                      <p:cBhvr>
                                        <p:cTn id="130" dur="1" fill="hold">
                                          <p:stCondLst>
                                            <p:cond delay="0"/>
                                          </p:stCondLst>
                                        </p:cTn>
                                        <p:tgtEl>
                                          <p:spTgt spid="157"/>
                                        </p:tgtEl>
                                        <p:attrNameLst>
                                          <p:attrName>style.visibility</p:attrName>
                                        </p:attrNameLst>
                                      </p:cBhvr>
                                      <p:to>
                                        <p:strVal val="visible"/>
                                      </p:to>
                                    </p:set>
                                    <p:animEffect filter="blinds(horizontal)" transition="in">
                                      <p:cBhvr additive="repl">
                                        <p:cTn id="131" dur="500"/>
                                        <p:tgtEl>
                                          <p:spTgt spid="157"/>
                                        </p:tgtEl>
                                      </p:cBhvr>
                                    </p:animEffect>
                                  </p:childTnLst>
                                </p:cTn>
                              </p:par>
                              <p:par>
                                <p:cTn id="132" nodeType="withEffect" fill="hold" presetClass="entr" presetID="3" presetSubtype="10">
                                  <p:stCondLst>
                                    <p:cond delay="0"/>
                                  </p:stCondLst>
                                  <p:childTnLst>
                                    <p:set>
                                      <p:cBhvr>
                                        <p:cTn id="133" dur="1" fill="hold">
                                          <p:stCondLst>
                                            <p:cond delay="0"/>
                                          </p:stCondLst>
                                        </p:cTn>
                                        <p:tgtEl>
                                          <p:spTgt spid="161"/>
                                        </p:tgtEl>
                                        <p:attrNameLst>
                                          <p:attrName>style.visibility</p:attrName>
                                        </p:attrNameLst>
                                      </p:cBhvr>
                                      <p:to>
                                        <p:strVal val="visible"/>
                                      </p:to>
                                    </p:set>
                                    <p:animEffect filter="blinds(horizontal)" transition="in">
                                      <p:cBhvr additive="repl">
                                        <p:cTn id="134" dur="500"/>
                                        <p:tgtEl>
                                          <p:spTgt spid="161"/>
                                        </p:tgtEl>
                                      </p:cBhvr>
                                    </p:animEffect>
                                  </p:childTnLst>
                                </p:cTn>
                              </p:par>
                              <p:par>
                                <p:cTn id="135" nodeType="withEffect" fill="hold" presetClass="entr" presetID="3" presetSubtype="10">
                                  <p:stCondLst>
                                    <p:cond delay="0"/>
                                  </p:stCondLst>
                                  <p:childTnLst>
                                    <p:set>
                                      <p:cBhvr>
                                        <p:cTn id="136" dur="1" fill="hold">
                                          <p:stCondLst>
                                            <p:cond delay="0"/>
                                          </p:stCondLst>
                                        </p:cTn>
                                        <p:tgtEl>
                                          <p:spTgt spid="163"/>
                                        </p:tgtEl>
                                        <p:attrNameLst>
                                          <p:attrName>style.visibility</p:attrName>
                                        </p:attrNameLst>
                                      </p:cBhvr>
                                      <p:to>
                                        <p:strVal val="visible"/>
                                      </p:to>
                                    </p:set>
                                    <p:animEffect filter="blinds(horizontal)" transition="in">
                                      <p:cBhvr additive="repl">
                                        <p:cTn id="137" dur="500"/>
                                        <p:tgtEl>
                                          <p:spTgt spid="163"/>
                                        </p:tgtEl>
                                      </p:cBhvr>
                                    </p:animEffect>
                                  </p:childTnLst>
                                </p:cTn>
                              </p:par>
                              <p:par>
                                <p:cTn id="138" nodeType="withEffect" fill="hold" presetClass="entr" presetID="3" presetSubtype="10">
                                  <p:stCondLst>
                                    <p:cond delay="0"/>
                                  </p:stCondLst>
                                  <p:childTnLst>
                                    <p:set>
                                      <p:cBhvr>
                                        <p:cTn id="139" dur="1" fill="hold">
                                          <p:stCondLst>
                                            <p:cond delay="0"/>
                                          </p:stCondLst>
                                        </p:cTn>
                                        <p:tgtEl>
                                          <p:spTgt spid="164"/>
                                        </p:tgtEl>
                                        <p:attrNameLst>
                                          <p:attrName>style.visibility</p:attrName>
                                        </p:attrNameLst>
                                      </p:cBhvr>
                                      <p:to>
                                        <p:strVal val="visible"/>
                                      </p:to>
                                    </p:set>
                                    <p:animEffect filter="blinds(horizontal)" transition="in">
                                      <p:cBhvr additive="repl">
                                        <p:cTn id="140" dur="5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5" name="Group 2"/>
          <p:cNvGrpSpPr/>
          <p:nvPr/>
        </p:nvGrpSpPr>
        <p:grpSpPr>
          <a:xfrm>
            <a:off x="0" y="0"/>
            <a:ext cx="18287280" cy="10286280"/>
            <a:chOff x="0" y="0"/>
            <a:chExt cx="18287280" cy="10286280"/>
          </a:xfrm>
        </p:grpSpPr>
        <p:sp>
          <p:nvSpPr>
            <p:cNvPr id="166"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67" name="Group 4"/>
          <p:cNvGrpSpPr/>
          <p:nvPr/>
        </p:nvGrpSpPr>
        <p:grpSpPr>
          <a:xfrm>
            <a:off x="0" y="0"/>
            <a:ext cx="18287280" cy="10286280"/>
            <a:chOff x="0" y="0"/>
            <a:chExt cx="18287280" cy="10286280"/>
          </a:xfrm>
        </p:grpSpPr>
        <p:sp>
          <p:nvSpPr>
            <p:cNvPr id="168" name="Freeform 5"/>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aee4b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169" name="TextBox 6"/>
          <p:cNvSpPr/>
          <p:nvPr/>
        </p:nvSpPr>
        <p:spPr>
          <a:xfrm>
            <a:off x="2879640" y="743040"/>
            <a:ext cx="12528360" cy="595080"/>
          </a:xfrm>
          <a:prstGeom prst="rect">
            <a:avLst/>
          </a:prstGeom>
          <a:noFill/>
          <a:ln w="0">
            <a:noFill/>
          </a:ln>
        </p:spPr>
        <p:style>
          <a:lnRef idx="0"/>
          <a:fillRef idx="0"/>
          <a:effectRef idx="0"/>
          <a:fontRef idx="minor"/>
        </p:style>
        <p:txBody>
          <a:bodyPr lIns="0" rIns="0" tIns="0" bIns="0" anchor="t">
            <a:spAutoFit/>
          </a:bodyPr>
          <a:p>
            <a:pPr algn="ctr" defTabSz="914400">
              <a:lnSpc>
                <a:spcPts val="4689"/>
              </a:lnSpc>
            </a:pPr>
            <a:r>
              <a:rPr b="1" lang="en-US" sz="3770" strike="noStrike" u="none">
                <a:solidFill>
                  <a:srgbClr val="000000"/>
                </a:solidFill>
                <a:effectLst/>
                <a:uFillTx/>
                <a:latin typeface="Montserrat Bold"/>
                <a:ea typeface="Montserrat Bold"/>
              </a:rPr>
              <a:t>Data Collection &amp; Methodology (Part 1)</a:t>
            </a:r>
            <a:endParaRPr b="0" lang="en-GB" sz="3770" strike="noStrike" u="none">
              <a:solidFill>
                <a:srgbClr val="000000"/>
              </a:solidFill>
              <a:effectLst/>
              <a:uFillTx/>
              <a:latin typeface="Arial"/>
            </a:endParaRPr>
          </a:p>
        </p:txBody>
      </p:sp>
      <p:grpSp>
        <p:nvGrpSpPr>
          <p:cNvPr id="170" name="Group 7"/>
          <p:cNvGrpSpPr/>
          <p:nvPr/>
        </p:nvGrpSpPr>
        <p:grpSpPr>
          <a:xfrm>
            <a:off x="955800" y="2484000"/>
            <a:ext cx="5275800" cy="4002120"/>
            <a:chOff x="955800" y="2484000"/>
            <a:chExt cx="5275800" cy="4002120"/>
          </a:xfrm>
        </p:grpSpPr>
        <p:sp>
          <p:nvSpPr>
            <p:cNvPr id="171" name="Freeform 8"/>
            <p:cNvSpPr/>
            <p:nvPr/>
          </p:nvSpPr>
          <p:spPr>
            <a:xfrm>
              <a:off x="955800" y="2484000"/>
              <a:ext cx="5275800" cy="4002120"/>
            </a:xfrm>
            <a:custGeom>
              <a:avLst/>
              <a:gdLst>
                <a:gd name="textAreaLeft" fmla="*/ 0 w 5275800"/>
                <a:gd name="textAreaRight" fmla="*/ 5276520 w 5275800"/>
                <a:gd name="textAreaTop" fmla="*/ 0 h 4002120"/>
                <a:gd name="textAreaBottom" fmla="*/ 4002840 h 4002120"/>
              </a:gdLst>
              <a:ahLst/>
              <a:cxnLst/>
              <a:rect l="textAreaLeft" t="textAreaTop" r="textAreaRight" b="textAreaBottom"/>
              <a:pathLst>
                <a:path w="7035419" h="5337302">
                  <a:moveTo>
                    <a:pt x="0" y="243840"/>
                  </a:moveTo>
                  <a:cubicBezTo>
                    <a:pt x="0" y="109220"/>
                    <a:pt x="109220" y="0"/>
                    <a:pt x="243840" y="0"/>
                  </a:cubicBezTo>
                  <a:lnTo>
                    <a:pt x="6791579" y="0"/>
                  </a:lnTo>
                  <a:cubicBezTo>
                    <a:pt x="6926199" y="0"/>
                    <a:pt x="7035419" y="109220"/>
                    <a:pt x="7035419" y="243840"/>
                  </a:cubicBezTo>
                  <a:lnTo>
                    <a:pt x="7035419" y="5093462"/>
                  </a:lnTo>
                  <a:cubicBezTo>
                    <a:pt x="7035419" y="5228082"/>
                    <a:pt x="6926199" y="5337302"/>
                    <a:pt x="6791579" y="5337302"/>
                  </a:cubicBezTo>
                  <a:lnTo>
                    <a:pt x="243840" y="5337302"/>
                  </a:lnTo>
                  <a:cubicBezTo>
                    <a:pt x="109220" y="5337302"/>
                    <a:pt x="0" y="5228082"/>
                    <a:pt x="0" y="5093462"/>
                  </a:cubicBezTo>
                  <a:close/>
                </a:path>
              </a:pathLst>
            </a:custGeom>
            <a:solidFill>
              <a:srgbClr val="aee4b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72" name="Group 9"/>
          <p:cNvGrpSpPr/>
          <p:nvPr/>
        </p:nvGrpSpPr>
        <p:grpSpPr>
          <a:xfrm>
            <a:off x="955800" y="2445840"/>
            <a:ext cx="5275800" cy="151560"/>
            <a:chOff x="955800" y="2445840"/>
            <a:chExt cx="5275800" cy="151560"/>
          </a:xfrm>
        </p:grpSpPr>
        <p:sp>
          <p:nvSpPr>
            <p:cNvPr id="173" name="Freeform 10"/>
            <p:cNvSpPr/>
            <p:nvPr/>
          </p:nvSpPr>
          <p:spPr>
            <a:xfrm>
              <a:off x="955800" y="2445840"/>
              <a:ext cx="5275800" cy="151560"/>
            </a:xfrm>
            <a:custGeom>
              <a:avLst/>
              <a:gdLst>
                <a:gd name="textAreaLeft" fmla="*/ 0 w 5275800"/>
                <a:gd name="textAreaRight" fmla="*/ 5276520 w 5275800"/>
                <a:gd name="textAreaTop" fmla="*/ 0 h 151560"/>
                <a:gd name="textAreaBottom" fmla="*/ 152280 h 151560"/>
              </a:gdLst>
              <a:ahLst/>
              <a:cxnLst/>
              <a:rect l="textAreaLeft" t="textAreaTop" r="textAreaRight" b="textAreaBottom"/>
              <a:pathLst>
                <a:path w="7035419" h="203200">
                  <a:moveTo>
                    <a:pt x="0" y="54610"/>
                  </a:moveTo>
                  <a:cubicBezTo>
                    <a:pt x="0" y="24511"/>
                    <a:pt x="24511" y="0"/>
                    <a:pt x="54610" y="0"/>
                  </a:cubicBezTo>
                  <a:lnTo>
                    <a:pt x="6980809" y="0"/>
                  </a:lnTo>
                  <a:cubicBezTo>
                    <a:pt x="7011035" y="0"/>
                    <a:pt x="7035419" y="24511"/>
                    <a:pt x="7035419" y="54610"/>
                  </a:cubicBezTo>
                  <a:lnTo>
                    <a:pt x="7035419" y="148590"/>
                  </a:lnTo>
                  <a:cubicBezTo>
                    <a:pt x="7035419" y="178816"/>
                    <a:pt x="7010908" y="203200"/>
                    <a:pt x="6980809" y="203200"/>
                  </a:cubicBezTo>
                  <a:lnTo>
                    <a:pt x="54610" y="203200"/>
                  </a:lnTo>
                  <a:cubicBezTo>
                    <a:pt x="24511" y="203200"/>
                    <a:pt x="0" y="178689"/>
                    <a:pt x="0" y="148590"/>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74" name="Group 11"/>
          <p:cNvGrpSpPr/>
          <p:nvPr/>
        </p:nvGrpSpPr>
        <p:grpSpPr>
          <a:xfrm>
            <a:off x="3184560" y="2074680"/>
            <a:ext cx="818640" cy="818640"/>
            <a:chOff x="3184560" y="2074680"/>
            <a:chExt cx="818640" cy="818640"/>
          </a:xfrm>
        </p:grpSpPr>
        <p:sp>
          <p:nvSpPr>
            <p:cNvPr id="175" name="Freeform 12"/>
            <p:cNvSpPr/>
            <p:nvPr/>
          </p:nvSpPr>
          <p:spPr>
            <a:xfrm>
              <a:off x="3184560" y="2074680"/>
              <a:ext cx="818640" cy="818640"/>
            </a:xfrm>
            <a:custGeom>
              <a:avLst/>
              <a:gdLst>
                <a:gd name="textAreaLeft" fmla="*/ 0 w 818640"/>
                <a:gd name="textAreaRight" fmla="*/ 819360 w 818640"/>
                <a:gd name="textAreaTop" fmla="*/ 0 h 818640"/>
                <a:gd name="textAreaBottom" fmla="*/ 819360 h 818640"/>
              </a:gdLst>
              <a:ahLst/>
              <a:cxnLst/>
              <a:rect l="textAreaLeft" t="textAreaTop" r="textAreaRight" b="textAreaBottom"/>
              <a:pathLst>
                <a:path w="1092454" h="1092454">
                  <a:moveTo>
                    <a:pt x="0" y="546227"/>
                  </a:moveTo>
                  <a:cubicBezTo>
                    <a:pt x="0" y="244602"/>
                    <a:pt x="244602" y="0"/>
                    <a:pt x="546227" y="0"/>
                  </a:cubicBezTo>
                  <a:cubicBezTo>
                    <a:pt x="847852" y="0"/>
                    <a:pt x="1092454" y="244602"/>
                    <a:pt x="1092454" y="546227"/>
                  </a:cubicBezTo>
                  <a:cubicBezTo>
                    <a:pt x="1092454" y="847852"/>
                    <a:pt x="847852" y="1092454"/>
                    <a:pt x="546227" y="1092454"/>
                  </a:cubicBezTo>
                  <a:cubicBezTo>
                    <a:pt x="244602" y="1092454"/>
                    <a:pt x="0" y="847852"/>
                    <a:pt x="0" y="546227"/>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sp>
        <p:nvSpPr>
          <p:cNvPr id="176" name="TextBox 13"/>
          <p:cNvSpPr/>
          <p:nvPr/>
        </p:nvSpPr>
        <p:spPr>
          <a:xfrm>
            <a:off x="3430440" y="2203200"/>
            <a:ext cx="326880" cy="484200"/>
          </a:xfrm>
          <a:prstGeom prst="rect">
            <a:avLst/>
          </a:prstGeom>
          <a:noFill/>
          <a:ln w="0">
            <a:noFill/>
          </a:ln>
        </p:spPr>
        <p:style>
          <a:lnRef idx="0"/>
          <a:fillRef idx="0"/>
          <a:effectRef idx="0"/>
          <a:fontRef idx="minor"/>
        </p:style>
        <p:txBody>
          <a:bodyPr lIns="0" rIns="0" tIns="0" bIns="0" anchor="t">
            <a:spAutoFit/>
          </a:bodyPr>
          <a:p>
            <a:pPr algn="ctr" defTabSz="914400">
              <a:lnSpc>
                <a:spcPts val="3813"/>
              </a:lnSpc>
            </a:pPr>
            <a:r>
              <a:rPr b="1" lang="en-US" sz="2560" strike="noStrike" u="none">
                <a:solidFill>
                  <a:srgbClr val="ffffff"/>
                </a:solidFill>
                <a:effectLst/>
                <a:uFillTx/>
                <a:latin typeface="Montserrat Bold"/>
                <a:ea typeface="Montserrat Bold"/>
              </a:rPr>
              <a:t>1</a:t>
            </a:r>
            <a:endParaRPr b="0" lang="en-GB" sz="2560" strike="noStrike" u="none">
              <a:solidFill>
                <a:srgbClr val="000000"/>
              </a:solidFill>
              <a:effectLst/>
              <a:uFillTx/>
              <a:latin typeface="Arial"/>
            </a:endParaRPr>
          </a:p>
        </p:txBody>
      </p:sp>
      <p:sp>
        <p:nvSpPr>
          <p:cNvPr id="177" name="TextBox 14"/>
          <p:cNvSpPr/>
          <p:nvPr/>
        </p:nvSpPr>
        <p:spPr>
          <a:xfrm>
            <a:off x="2042280" y="3166920"/>
            <a:ext cx="3102840" cy="380880"/>
          </a:xfrm>
          <a:prstGeom prst="rect">
            <a:avLst/>
          </a:prstGeom>
          <a:noFill/>
          <a:ln w="0">
            <a:noFill/>
          </a:ln>
        </p:spPr>
        <p:style>
          <a:lnRef idx="0"/>
          <a:fillRef idx="0"/>
          <a:effectRef idx="0"/>
          <a:fontRef idx="minor"/>
        </p:style>
        <p:txBody>
          <a:bodyPr lIns="0" rIns="0" tIns="0" bIns="0" anchor="t">
            <a:spAutoFit/>
          </a:bodyPr>
          <a:p>
            <a:pPr algn="ctr" defTabSz="914400">
              <a:lnSpc>
                <a:spcPts val="2999"/>
              </a:lnSpc>
            </a:pPr>
            <a:r>
              <a:rPr b="1" lang="en-US" sz="2430" strike="noStrike" u="none">
                <a:solidFill>
                  <a:srgbClr val="3d3838"/>
                </a:solidFill>
                <a:effectLst/>
                <a:uFillTx/>
                <a:latin typeface="Montserrat Bold"/>
                <a:ea typeface="Montserrat Bold"/>
              </a:rPr>
              <a:t>Data Sources</a:t>
            </a:r>
            <a:endParaRPr b="0" lang="en-GB" sz="2430" strike="noStrike" u="none">
              <a:solidFill>
                <a:srgbClr val="000000"/>
              </a:solidFill>
              <a:effectLst/>
              <a:uFillTx/>
              <a:latin typeface="Arial"/>
            </a:endParaRPr>
          </a:p>
        </p:txBody>
      </p:sp>
      <p:sp>
        <p:nvSpPr>
          <p:cNvPr id="178" name="TextBox 15"/>
          <p:cNvSpPr/>
          <p:nvPr/>
        </p:nvSpPr>
        <p:spPr>
          <a:xfrm>
            <a:off x="1267200" y="3661200"/>
            <a:ext cx="4653360" cy="2427480"/>
          </a:xfrm>
          <a:prstGeom prst="rect">
            <a:avLst/>
          </a:prstGeom>
          <a:noFill/>
          <a:ln w="0">
            <a:noFill/>
          </a:ln>
        </p:spPr>
        <p:style>
          <a:lnRef idx="0"/>
          <a:fillRef idx="0"/>
          <a:effectRef idx="0"/>
          <a:fontRef idx="minor"/>
        </p:style>
        <p:txBody>
          <a:bodyPr lIns="0" rIns="0" tIns="0" bIns="0" anchor="t">
            <a:spAutoFit/>
          </a:bodyPr>
          <a:p>
            <a:pPr algn="ctr" defTabSz="914400">
              <a:lnSpc>
                <a:spcPts val="3186"/>
              </a:lnSpc>
            </a:pPr>
            <a:r>
              <a:rPr b="0" lang="en-US" sz="2130" strike="noStrike" u="none">
                <a:solidFill>
                  <a:srgbClr val="3d3838"/>
                </a:solidFill>
                <a:effectLst/>
                <a:uFillTx/>
                <a:latin typeface="Source Han Sans JP"/>
                <a:ea typeface="Source Han Sans JP"/>
              </a:rPr>
              <a:t>Primary data was meticulously gathered from existing business records, including </a:t>
            </a:r>
            <a:r>
              <a:rPr b="1" lang="en-US" sz="2130" strike="noStrike" u="none">
                <a:solidFill>
                  <a:srgbClr val="3d3838"/>
                </a:solidFill>
                <a:effectLst/>
                <a:uFillTx/>
                <a:latin typeface="Source Han Sans JP Bold"/>
                <a:ea typeface="Source Han Sans JP Bold"/>
              </a:rPr>
              <a:t>bills, invoices, and daily sales entries</a:t>
            </a:r>
            <a:r>
              <a:rPr b="0" lang="en-US" sz="2130" strike="noStrike" u="none">
                <a:solidFill>
                  <a:srgbClr val="3d3838"/>
                </a:solidFill>
                <a:effectLst/>
                <a:uFillTx/>
                <a:latin typeface="Source Han Sans JP"/>
                <a:ea typeface="Source Han Sans JP"/>
              </a:rPr>
              <a:t>, ensuring direct and reliable information from the source.</a:t>
            </a:r>
            <a:endParaRPr b="0" lang="en-GB" sz="2130" strike="noStrike" u="none">
              <a:solidFill>
                <a:srgbClr val="000000"/>
              </a:solidFill>
              <a:effectLst/>
              <a:uFillTx/>
              <a:latin typeface="Arial"/>
            </a:endParaRPr>
          </a:p>
        </p:txBody>
      </p:sp>
      <p:grpSp>
        <p:nvGrpSpPr>
          <p:cNvPr id="179" name="Group 16"/>
          <p:cNvGrpSpPr/>
          <p:nvPr/>
        </p:nvGrpSpPr>
        <p:grpSpPr>
          <a:xfrm>
            <a:off x="6505560" y="2484000"/>
            <a:ext cx="5275800" cy="4002120"/>
            <a:chOff x="6505560" y="2484000"/>
            <a:chExt cx="5275800" cy="4002120"/>
          </a:xfrm>
        </p:grpSpPr>
        <p:sp>
          <p:nvSpPr>
            <p:cNvPr id="180" name="Freeform 17"/>
            <p:cNvSpPr/>
            <p:nvPr/>
          </p:nvSpPr>
          <p:spPr>
            <a:xfrm>
              <a:off x="6505560" y="2484000"/>
              <a:ext cx="5275800" cy="4002120"/>
            </a:xfrm>
            <a:custGeom>
              <a:avLst/>
              <a:gdLst>
                <a:gd name="textAreaLeft" fmla="*/ 0 w 5275800"/>
                <a:gd name="textAreaRight" fmla="*/ 5276520 w 5275800"/>
                <a:gd name="textAreaTop" fmla="*/ 0 h 4002120"/>
                <a:gd name="textAreaBottom" fmla="*/ 4002840 h 4002120"/>
              </a:gdLst>
              <a:ahLst/>
              <a:cxnLst/>
              <a:rect l="textAreaLeft" t="textAreaTop" r="textAreaRight" b="textAreaBottom"/>
              <a:pathLst>
                <a:path w="7035547" h="5337302">
                  <a:moveTo>
                    <a:pt x="0" y="243840"/>
                  </a:moveTo>
                  <a:cubicBezTo>
                    <a:pt x="0" y="109220"/>
                    <a:pt x="109220" y="0"/>
                    <a:pt x="243840" y="0"/>
                  </a:cubicBezTo>
                  <a:lnTo>
                    <a:pt x="6791706" y="0"/>
                  </a:lnTo>
                  <a:cubicBezTo>
                    <a:pt x="6926326" y="0"/>
                    <a:pt x="7035547" y="109220"/>
                    <a:pt x="7035547" y="243840"/>
                  </a:cubicBezTo>
                  <a:lnTo>
                    <a:pt x="7035547" y="5093462"/>
                  </a:lnTo>
                  <a:cubicBezTo>
                    <a:pt x="7035547" y="5228082"/>
                    <a:pt x="6926326" y="5337302"/>
                    <a:pt x="6791706" y="5337302"/>
                  </a:cubicBezTo>
                  <a:lnTo>
                    <a:pt x="243840" y="5337302"/>
                  </a:lnTo>
                  <a:cubicBezTo>
                    <a:pt x="109220" y="5337302"/>
                    <a:pt x="0" y="5228082"/>
                    <a:pt x="0" y="5093462"/>
                  </a:cubicBezTo>
                  <a:close/>
                </a:path>
              </a:pathLst>
            </a:custGeom>
            <a:solidFill>
              <a:srgbClr val="aee4b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81" name="Group 18"/>
          <p:cNvGrpSpPr/>
          <p:nvPr/>
        </p:nvGrpSpPr>
        <p:grpSpPr>
          <a:xfrm>
            <a:off x="6505560" y="2445840"/>
            <a:ext cx="5275800" cy="151560"/>
            <a:chOff x="6505560" y="2445840"/>
            <a:chExt cx="5275800" cy="151560"/>
          </a:xfrm>
        </p:grpSpPr>
        <p:sp>
          <p:nvSpPr>
            <p:cNvPr id="182" name="Freeform 19"/>
            <p:cNvSpPr/>
            <p:nvPr/>
          </p:nvSpPr>
          <p:spPr>
            <a:xfrm>
              <a:off x="6505560" y="2445840"/>
              <a:ext cx="5275800" cy="151560"/>
            </a:xfrm>
            <a:custGeom>
              <a:avLst/>
              <a:gdLst>
                <a:gd name="textAreaLeft" fmla="*/ 0 w 5275800"/>
                <a:gd name="textAreaRight" fmla="*/ 5276520 w 5275800"/>
                <a:gd name="textAreaTop" fmla="*/ 0 h 151560"/>
                <a:gd name="textAreaBottom" fmla="*/ 152280 h 151560"/>
              </a:gdLst>
              <a:ahLst/>
              <a:cxnLst/>
              <a:rect l="textAreaLeft" t="textAreaTop" r="textAreaRight" b="textAreaBottom"/>
              <a:pathLst>
                <a:path w="7035546" h="203200">
                  <a:moveTo>
                    <a:pt x="0" y="54610"/>
                  </a:moveTo>
                  <a:cubicBezTo>
                    <a:pt x="0" y="24511"/>
                    <a:pt x="24511" y="0"/>
                    <a:pt x="54610" y="0"/>
                  </a:cubicBezTo>
                  <a:lnTo>
                    <a:pt x="6980936" y="0"/>
                  </a:lnTo>
                  <a:cubicBezTo>
                    <a:pt x="7011162" y="0"/>
                    <a:pt x="7035546" y="24511"/>
                    <a:pt x="7035546" y="54610"/>
                  </a:cubicBezTo>
                  <a:lnTo>
                    <a:pt x="7035546" y="148590"/>
                  </a:lnTo>
                  <a:cubicBezTo>
                    <a:pt x="7035546" y="178816"/>
                    <a:pt x="7011035" y="203200"/>
                    <a:pt x="6980936" y="203200"/>
                  </a:cubicBezTo>
                  <a:lnTo>
                    <a:pt x="54610" y="203200"/>
                  </a:lnTo>
                  <a:cubicBezTo>
                    <a:pt x="24511" y="203200"/>
                    <a:pt x="0" y="178689"/>
                    <a:pt x="0" y="148590"/>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83" name="Group 20"/>
          <p:cNvGrpSpPr/>
          <p:nvPr/>
        </p:nvGrpSpPr>
        <p:grpSpPr>
          <a:xfrm>
            <a:off x="8734320" y="2074680"/>
            <a:ext cx="818640" cy="818640"/>
            <a:chOff x="8734320" y="2074680"/>
            <a:chExt cx="818640" cy="818640"/>
          </a:xfrm>
        </p:grpSpPr>
        <p:sp>
          <p:nvSpPr>
            <p:cNvPr id="184" name="Freeform 21"/>
            <p:cNvSpPr/>
            <p:nvPr/>
          </p:nvSpPr>
          <p:spPr>
            <a:xfrm>
              <a:off x="8734320" y="2074680"/>
              <a:ext cx="818640" cy="818640"/>
            </a:xfrm>
            <a:custGeom>
              <a:avLst/>
              <a:gdLst>
                <a:gd name="textAreaLeft" fmla="*/ 0 w 818640"/>
                <a:gd name="textAreaRight" fmla="*/ 819360 w 818640"/>
                <a:gd name="textAreaTop" fmla="*/ 0 h 818640"/>
                <a:gd name="textAreaBottom" fmla="*/ 819360 h 818640"/>
              </a:gdLst>
              <a:ahLst/>
              <a:cxnLst/>
              <a:rect l="textAreaLeft" t="textAreaTop" r="textAreaRight" b="textAreaBottom"/>
              <a:pathLst>
                <a:path w="1092454" h="1092454">
                  <a:moveTo>
                    <a:pt x="0" y="546227"/>
                  </a:moveTo>
                  <a:cubicBezTo>
                    <a:pt x="0" y="244602"/>
                    <a:pt x="244602" y="0"/>
                    <a:pt x="546227" y="0"/>
                  </a:cubicBezTo>
                  <a:cubicBezTo>
                    <a:pt x="847852" y="0"/>
                    <a:pt x="1092454" y="244602"/>
                    <a:pt x="1092454" y="546227"/>
                  </a:cubicBezTo>
                  <a:cubicBezTo>
                    <a:pt x="1092454" y="847852"/>
                    <a:pt x="847852" y="1092454"/>
                    <a:pt x="546227" y="1092454"/>
                  </a:cubicBezTo>
                  <a:cubicBezTo>
                    <a:pt x="244602" y="1092454"/>
                    <a:pt x="0" y="847852"/>
                    <a:pt x="0" y="546227"/>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sp>
        <p:nvSpPr>
          <p:cNvPr id="185" name="TextBox 22"/>
          <p:cNvSpPr/>
          <p:nvPr/>
        </p:nvSpPr>
        <p:spPr>
          <a:xfrm>
            <a:off x="8979840" y="2203200"/>
            <a:ext cx="326880" cy="484200"/>
          </a:xfrm>
          <a:prstGeom prst="rect">
            <a:avLst/>
          </a:prstGeom>
          <a:noFill/>
          <a:ln w="0">
            <a:noFill/>
          </a:ln>
        </p:spPr>
        <p:style>
          <a:lnRef idx="0"/>
          <a:fillRef idx="0"/>
          <a:effectRef idx="0"/>
          <a:fontRef idx="minor"/>
        </p:style>
        <p:txBody>
          <a:bodyPr lIns="0" rIns="0" tIns="0" bIns="0" anchor="t">
            <a:spAutoFit/>
          </a:bodyPr>
          <a:p>
            <a:pPr algn="ctr" defTabSz="914400">
              <a:lnSpc>
                <a:spcPts val="3813"/>
              </a:lnSpc>
            </a:pPr>
            <a:r>
              <a:rPr b="1" lang="en-US" sz="2560" strike="noStrike" u="none">
                <a:solidFill>
                  <a:srgbClr val="ffffff"/>
                </a:solidFill>
                <a:effectLst/>
                <a:uFillTx/>
                <a:latin typeface="Montserrat Bold"/>
                <a:ea typeface="Montserrat Bold"/>
              </a:rPr>
              <a:t>2</a:t>
            </a:r>
            <a:endParaRPr b="0" lang="en-GB" sz="2560" strike="noStrike" u="none">
              <a:solidFill>
                <a:srgbClr val="000000"/>
              </a:solidFill>
              <a:effectLst/>
              <a:uFillTx/>
              <a:latin typeface="Arial"/>
            </a:endParaRPr>
          </a:p>
        </p:txBody>
      </p:sp>
      <p:sp>
        <p:nvSpPr>
          <p:cNvPr id="186" name="TextBox 23"/>
          <p:cNvSpPr/>
          <p:nvPr/>
        </p:nvSpPr>
        <p:spPr>
          <a:xfrm>
            <a:off x="7565400" y="3166920"/>
            <a:ext cx="3156840" cy="380880"/>
          </a:xfrm>
          <a:prstGeom prst="rect">
            <a:avLst/>
          </a:prstGeom>
          <a:noFill/>
          <a:ln w="0">
            <a:noFill/>
          </a:ln>
        </p:spPr>
        <p:style>
          <a:lnRef idx="0"/>
          <a:fillRef idx="0"/>
          <a:effectRef idx="0"/>
          <a:fontRef idx="minor"/>
        </p:style>
        <p:txBody>
          <a:bodyPr lIns="0" rIns="0" tIns="0" bIns="0" anchor="t">
            <a:spAutoFit/>
          </a:bodyPr>
          <a:p>
            <a:pPr algn="ctr" defTabSz="914400">
              <a:lnSpc>
                <a:spcPts val="2999"/>
              </a:lnSpc>
            </a:pPr>
            <a:r>
              <a:rPr b="1" lang="en-US" sz="2430" strike="noStrike" u="none">
                <a:solidFill>
                  <a:srgbClr val="3d3838"/>
                </a:solidFill>
                <a:effectLst/>
                <a:uFillTx/>
                <a:latin typeface="Montserrat Bold"/>
                <a:ea typeface="Montserrat Bold"/>
              </a:rPr>
              <a:t>Timeframe &amp; Scope</a:t>
            </a:r>
            <a:endParaRPr b="0" lang="en-GB" sz="2430" strike="noStrike" u="none">
              <a:solidFill>
                <a:srgbClr val="000000"/>
              </a:solidFill>
              <a:effectLst/>
              <a:uFillTx/>
              <a:latin typeface="Arial"/>
            </a:endParaRPr>
          </a:p>
        </p:txBody>
      </p:sp>
      <p:sp>
        <p:nvSpPr>
          <p:cNvPr id="187" name="TextBox 24"/>
          <p:cNvSpPr/>
          <p:nvPr/>
        </p:nvSpPr>
        <p:spPr>
          <a:xfrm>
            <a:off x="6816600" y="3661200"/>
            <a:ext cx="4653720" cy="2832120"/>
          </a:xfrm>
          <a:prstGeom prst="rect">
            <a:avLst/>
          </a:prstGeom>
          <a:noFill/>
          <a:ln w="0">
            <a:noFill/>
          </a:ln>
        </p:spPr>
        <p:style>
          <a:lnRef idx="0"/>
          <a:fillRef idx="0"/>
          <a:effectRef idx="0"/>
          <a:fontRef idx="minor"/>
        </p:style>
        <p:txBody>
          <a:bodyPr lIns="0" rIns="0" tIns="0" bIns="0" anchor="t">
            <a:spAutoFit/>
          </a:bodyPr>
          <a:p>
            <a:pPr algn="ctr" defTabSz="914400">
              <a:lnSpc>
                <a:spcPts val="3186"/>
              </a:lnSpc>
            </a:pPr>
            <a:r>
              <a:rPr b="0" lang="en-US" sz="2130" strike="noStrike" u="none">
                <a:solidFill>
                  <a:srgbClr val="3d3838"/>
                </a:solidFill>
                <a:effectLst/>
                <a:uFillTx/>
                <a:latin typeface="Source Han Sans JP"/>
                <a:ea typeface="Source Han Sans JP"/>
              </a:rPr>
              <a:t>The analysis covers a concentrated three-month period from </a:t>
            </a:r>
            <a:r>
              <a:rPr b="1" lang="en-US" sz="2130" strike="noStrike" u="none">
                <a:solidFill>
                  <a:srgbClr val="3d3838"/>
                </a:solidFill>
                <a:effectLst/>
                <a:uFillTx/>
                <a:latin typeface="Source Han Sans JP Bold"/>
                <a:ea typeface="Source Han Sans JP Bold"/>
              </a:rPr>
              <a:t>September to November 2024</a:t>
            </a:r>
            <a:r>
              <a:rPr b="0" lang="en-US" sz="2130" strike="noStrike" u="none">
                <a:solidFill>
                  <a:srgbClr val="3d3838"/>
                </a:solidFill>
                <a:effectLst/>
                <a:uFillTx/>
                <a:latin typeface="Source Han Sans JP"/>
                <a:ea typeface="Source Han Sans JP"/>
              </a:rPr>
              <a:t>, encompassing </a:t>
            </a:r>
            <a:r>
              <a:rPr b="1" lang="en-US" sz="2130" strike="noStrike" u="none">
                <a:solidFill>
                  <a:srgbClr val="3d3838"/>
                </a:solidFill>
                <a:effectLst/>
                <a:uFillTx/>
                <a:latin typeface="Source Han Sans JP Bold"/>
                <a:ea typeface="Source Han Sans JP Bold"/>
              </a:rPr>
              <a:t>11 distinct product categories</a:t>
            </a:r>
            <a:r>
              <a:rPr b="0" lang="en-US" sz="2130" strike="noStrike" u="none">
                <a:solidFill>
                  <a:srgbClr val="3d3838"/>
                </a:solidFill>
                <a:effectLst/>
                <a:uFillTx/>
                <a:latin typeface="Source Han Sans JP"/>
                <a:ea typeface="Source Han Sans JP"/>
              </a:rPr>
              <a:t> and a comprehensive total of </a:t>
            </a:r>
            <a:r>
              <a:rPr b="1" lang="en-US" sz="2130" strike="noStrike" u="none">
                <a:solidFill>
                  <a:srgbClr val="3d3838"/>
                </a:solidFill>
                <a:effectLst/>
                <a:uFillTx/>
                <a:latin typeface="Source Han Sans JP Bold"/>
                <a:ea typeface="Source Han Sans JP Bold"/>
              </a:rPr>
              <a:t>2,847 individual sales entries</a:t>
            </a:r>
            <a:r>
              <a:rPr b="0" lang="en-US" sz="2130" strike="noStrike" u="none">
                <a:solidFill>
                  <a:srgbClr val="3d3838"/>
                </a:solidFill>
                <a:effectLst/>
                <a:uFillTx/>
                <a:latin typeface="Source Han Sans JP"/>
                <a:ea typeface="Source Han Sans JP"/>
              </a:rPr>
              <a:t>.</a:t>
            </a:r>
            <a:endParaRPr b="0" lang="en-GB" sz="2130" strike="noStrike" u="none">
              <a:solidFill>
                <a:srgbClr val="000000"/>
              </a:solidFill>
              <a:effectLst/>
              <a:uFillTx/>
              <a:latin typeface="Arial"/>
            </a:endParaRPr>
          </a:p>
        </p:txBody>
      </p:sp>
      <p:grpSp>
        <p:nvGrpSpPr>
          <p:cNvPr id="188" name="Group 25"/>
          <p:cNvGrpSpPr/>
          <p:nvPr/>
        </p:nvGrpSpPr>
        <p:grpSpPr>
          <a:xfrm>
            <a:off x="12055320" y="2484000"/>
            <a:ext cx="5275800" cy="4002120"/>
            <a:chOff x="12055320" y="2484000"/>
            <a:chExt cx="5275800" cy="4002120"/>
          </a:xfrm>
        </p:grpSpPr>
        <p:sp>
          <p:nvSpPr>
            <p:cNvPr id="189" name="Freeform 26"/>
            <p:cNvSpPr/>
            <p:nvPr/>
          </p:nvSpPr>
          <p:spPr>
            <a:xfrm>
              <a:off x="12055320" y="2484000"/>
              <a:ext cx="5275800" cy="4002120"/>
            </a:xfrm>
            <a:custGeom>
              <a:avLst/>
              <a:gdLst>
                <a:gd name="textAreaLeft" fmla="*/ 0 w 5275800"/>
                <a:gd name="textAreaRight" fmla="*/ 5276520 w 5275800"/>
                <a:gd name="textAreaTop" fmla="*/ 0 h 4002120"/>
                <a:gd name="textAreaBottom" fmla="*/ 4002840 h 4002120"/>
              </a:gdLst>
              <a:ahLst/>
              <a:cxnLst/>
              <a:rect l="textAreaLeft" t="textAreaTop" r="textAreaRight" b="textAreaBottom"/>
              <a:pathLst>
                <a:path w="7035419" h="5337302">
                  <a:moveTo>
                    <a:pt x="0" y="243840"/>
                  </a:moveTo>
                  <a:cubicBezTo>
                    <a:pt x="0" y="109220"/>
                    <a:pt x="109220" y="0"/>
                    <a:pt x="243840" y="0"/>
                  </a:cubicBezTo>
                  <a:lnTo>
                    <a:pt x="6791579" y="0"/>
                  </a:lnTo>
                  <a:cubicBezTo>
                    <a:pt x="6926199" y="0"/>
                    <a:pt x="7035419" y="109220"/>
                    <a:pt x="7035419" y="243840"/>
                  </a:cubicBezTo>
                  <a:lnTo>
                    <a:pt x="7035419" y="5093462"/>
                  </a:lnTo>
                  <a:cubicBezTo>
                    <a:pt x="7035419" y="5228082"/>
                    <a:pt x="6926199" y="5337302"/>
                    <a:pt x="6791579" y="5337302"/>
                  </a:cubicBezTo>
                  <a:lnTo>
                    <a:pt x="243840" y="5337302"/>
                  </a:lnTo>
                  <a:cubicBezTo>
                    <a:pt x="109220" y="5337302"/>
                    <a:pt x="0" y="5228082"/>
                    <a:pt x="0" y="5093462"/>
                  </a:cubicBezTo>
                  <a:close/>
                </a:path>
              </a:pathLst>
            </a:custGeom>
            <a:solidFill>
              <a:srgbClr val="aee4b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90" name="Group 27"/>
          <p:cNvGrpSpPr/>
          <p:nvPr/>
        </p:nvGrpSpPr>
        <p:grpSpPr>
          <a:xfrm>
            <a:off x="12055320" y="2445840"/>
            <a:ext cx="5275800" cy="151560"/>
            <a:chOff x="12055320" y="2445840"/>
            <a:chExt cx="5275800" cy="151560"/>
          </a:xfrm>
        </p:grpSpPr>
        <p:sp>
          <p:nvSpPr>
            <p:cNvPr id="191" name="Freeform 28"/>
            <p:cNvSpPr/>
            <p:nvPr/>
          </p:nvSpPr>
          <p:spPr>
            <a:xfrm>
              <a:off x="12055320" y="2445840"/>
              <a:ext cx="5275800" cy="151560"/>
            </a:xfrm>
            <a:custGeom>
              <a:avLst/>
              <a:gdLst>
                <a:gd name="textAreaLeft" fmla="*/ 0 w 5275800"/>
                <a:gd name="textAreaRight" fmla="*/ 5276520 w 5275800"/>
                <a:gd name="textAreaTop" fmla="*/ 0 h 151560"/>
                <a:gd name="textAreaBottom" fmla="*/ 152280 h 151560"/>
              </a:gdLst>
              <a:ahLst/>
              <a:cxnLst/>
              <a:rect l="textAreaLeft" t="textAreaTop" r="textAreaRight" b="textAreaBottom"/>
              <a:pathLst>
                <a:path w="7035419" h="203200">
                  <a:moveTo>
                    <a:pt x="0" y="54610"/>
                  </a:moveTo>
                  <a:cubicBezTo>
                    <a:pt x="0" y="24511"/>
                    <a:pt x="24511" y="0"/>
                    <a:pt x="54610" y="0"/>
                  </a:cubicBezTo>
                  <a:lnTo>
                    <a:pt x="6980809" y="0"/>
                  </a:lnTo>
                  <a:cubicBezTo>
                    <a:pt x="7011035" y="0"/>
                    <a:pt x="7035419" y="24511"/>
                    <a:pt x="7035419" y="54610"/>
                  </a:cubicBezTo>
                  <a:lnTo>
                    <a:pt x="7035419" y="148590"/>
                  </a:lnTo>
                  <a:cubicBezTo>
                    <a:pt x="7035419" y="178816"/>
                    <a:pt x="7010908" y="203200"/>
                    <a:pt x="6980809" y="203200"/>
                  </a:cubicBezTo>
                  <a:lnTo>
                    <a:pt x="54610" y="203200"/>
                  </a:lnTo>
                  <a:cubicBezTo>
                    <a:pt x="24511" y="203200"/>
                    <a:pt x="0" y="178689"/>
                    <a:pt x="0" y="148590"/>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192" name="Group 29"/>
          <p:cNvGrpSpPr/>
          <p:nvPr/>
        </p:nvGrpSpPr>
        <p:grpSpPr>
          <a:xfrm>
            <a:off x="14284080" y="2074680"/>
            <a:ext cx="818640" cy="818640"/>
            <a:chOff x="14284080" y="2074680"/>
            <a:chExt cx="818640" cy="818640"/>
          </a:xfrm>
        </p:grpSpPr>
        <p:sp>
          <p:nvSpPr>
            <p:cNvPr id="193" name="Freeform 30"/>
            <p:cNvSpPr/>
            <p:nvPr/>
          </p:nvSpPr>
          <p:spPr>
            <a:xfrm>
              <a:off x="14284080" y="2074680"/>
              <a:ext cx="818640" cy="818640"/>
            </a:xfrm>
            <a:custGeom>
              <a:avLst/>
              <a:gdLst>
                <a:gd name="textAreaLeft" fmla="*/ 0 w 818640"/>
                <a:gd name="textAreaRight" fmla="*/ 819360 w 818640"/>
                <a:gd name="textAreaTop" fmla="*/ 0 h 818640"/>
                <a:gd name="textAreaBottom" fmla="*/ 819360 h 818640"/>
              </a:gdLst>
              <a:ahLst/>
              <a:cxnLst/>
              <a:rect l="textAreaLeft" t="textAreaTop" r="textAreaRight" b="textAreaBottom"/>
              <a:pathLst>
                <a:path w="1092454" h="1092454">
                  <a:moveTo>
                    <a:pt x="0" y="546227"/>
                  </a:moveTo>
                  <a:cubicBezTo>
                    <a:pt x="0" y="244602"/>
                    <a:pt x="244602" y="0"/>
                    <a:pt x="546227" y="0"/>
                  </a:cubicBezTo>
                  <a:cubicBezTo>
                    <a:pt x="847852" y="0"/>
                    <a:pt x="1092454" y="244602"/>
                    <a:pt x="1092454" y="546227"/>
                  </a:cubicBezTo>
                  <a:cubicBezTo>
                    <a:pt x="1092454" y="847852"/>
                    <a:pt x="847852" y="1092454"/>
                    <a:pt x="546227" y="1092454"/>
                  </a:cubicBezTo>
                  <a:cubicBezTo>
                    <a:pt x="244602" y="1092454"/>
                    <a:pt x="0" y="847852"/>
                    <a:pt x="0" y="546227"/>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sp>
        <p:nvSpPr>
          <p:cNvPr id="194" name="TextBox 31"/>
          <p:cNvSpPr/>
          <p:nvPr/>
        </p:nvSpPr>
        <p:spPr>
          <a:xfrm>
            <a:off x="14529600" y="2203200"/>
            <a:ext cx="326880" cy="484200"/>
          </a:xfrm>
          <a:prstGeom prst="rect">
            <a:avLst/>
          </a:prstGeom>
          <a:noFill/>
          <a:ln w="0">
            <a:noFill/>
          </a:ln>
        </p:spPr>
        <p:style>
          <a:lnRef idx="0"/>
          <a:fillRef idx="0"/>
          <a:effectRef idx="0"/>
          <a:fontRef idx="minor"/>
        </p:style>
        <p:txBody>
          <a:bodyPr lIns="0" rIns="0" tIns="0" bIns="0" anchor="t">
            <a:spAutoFit/>
          </a:bodyPr>
          <a:p>
            <a:pPr algn="ctr" defTabSz="914400">
              <a:lnSpc>
                <a:spcPts val="3813"/>
              </a:lnSpc>
            </a:pPr>
            <a:r>
              <a:rPr b="1" lang="en-US" sz="2560" strike="noStrike" u="none">
                <a:solidFill>
                  <a:srgbClr val="ffffff"/>
                </a:solidFill>
                <a:effectLst/>
                <a:uFillTx/>
                <a:latin typeface="Montserrat Bold"/>
                <a:ea typeface="Montserrat Bold"/>
              </a:rPr>
              <a:t>3</a:t>
            </a:r>
            <a:endParaRPr b="0" lang="en-GB" sz="2560" strike="noStrike" u="none">
              <a:solidFill>
                <a:srgbClr val="000000"/>
              </a:solidFill>
              <a:effectLst/>
              <a:uFillTx/>
              <a:latin typeface="Arial"/>
            </a:endParaRPr>
          </a:p>
        </p:txBody>
      </p:sp>
      <p:sp>
        <p:nvSpPr>
          <p:cNvPr id="195" name="TextBox 32"/>
          <p:cNvSpPr/>
          <p:nvPr/>
        </p:nvSpPr>
        <p:spPr>
          <a:xfrm>
            <a:off x="13141800" y="3166920"/>
            <a:ext cx="3102840" cy="380880"/>
          </a:xfrm>
          <a:prstGeom prst="rect">
            <a:avLst/>
          </a:prstGeom>
          <a:noFill/>
          <a:ln w="0">
            <a:noFill/>
          </a:ln>
        </p:spPr>
        <p:style>
          <a:lnRef idx="0"/>
          <a:fillRef idx="0"/>
          <a:effectRef idx="0"/>
          <a:fontRef idx="minor"/>
        </p:style>
        <p:txBody>
          <a:bodyPr lIns="0" rIns="0" tIns="0" bIns="0" anchor="t">
            <a:spAutoFit/>
          </a:bodyPr>
          <a:p>
            <a:pPr algn="ctr" defTabSz="914400">
              <a:lnSpc>
                <a:spcPts val="2999"/>
              </a:lnSpc>
            </a:pPr>
            <a:r>
              <a:rPr b="1" lang="en-US" sz="2430" strike="noStrike" u="none">
                <a:solidFill>
                  <a:srgbClr val="3d3838"/>
                </a:solidFill>
                <a:effectLst/>
                <a:uFillTx/>
                <a:latin typeface="Montserrat Bold"/>
                <a:ea typeface="Montserrat Bold"/>
              </a:rPr>
              <a:t>Data Structure</a:t>
            </a:r>
            <a:endParaRPr b="0" lang="en-GB" sz="2430" strike="noStrike" u="none">
              <a:solidFill>
                <a:srgbClr val="000000"/>
              </a:solidFill>
              <a:effectLst/>
              <a:uFillTx/>
              <a:latin typeface="Arial"/>
            </a:endParaRPr>
          </a:p>
        </p:txBody>
      </p:sp>
      <p:sp>
        <p:nvSpPr>
          <p:cNvPr id="196" name="TextBox 33"/>
          <p:cNvSpPr/>
          <p:nvPr/>
        </p:nvSpPr>
        <p:spPr>
          <a:xfrm>
            <a:off x="12366720" y="3661200"/>
            <a:ext cx="4653360" cy="2427840"/>
          </a:xfrm>
          <a:prstGeom prst="rect">
            <a:avLst/>
          </a:prstGeom>
          <a:noFill/>
          <a:ln w="0">
            <a:noFill/>
          </a:ln>
        </p:spPr>
        <p:style>
          <a:lnRef idx="0"/>
          <a:fillRef idx="0"/>
          <a:effectRef idx="0"/>
          <a:fontRef idx="minor"/>
        </p:style>
        <p:txBody>
          <a:bodyPr lIns="0" rIns="0" tIns="0" bIns="0" anchor="t">
            <a:spAutoFit/>
          </a:bodyPr>
          <a:p>
            <a:pPr algn="ctr" defTabSz="914400">
              <a:lnSpc>
                <a:spcPts val="3186"/>
              </a:lnSpc>
            </a:pPr>
            <a:r>
              <a:rPr b="0" lang="en-US" sz="2130" strike="noStrike" u="none">
                <a:solidFill>
                  <a:srgbClr val="3d3838"/>
                </a:solidFill>
                <a:effectLst/>
                <a:uFillTx/>
                <a:latin typeface="Source Han Sans JP"/>
                <a:ea typeface="Source Han Sans JP"/>
              </a:rPr>
              <a:t>Based on this data, two sheets were created: one for sales and one for inventory.which have a columns like date, item-name, sold quantity, and in invantory is like sold items , stocked left,item category etc</a:t>
            </a:r>
            <a:endParaRPr b="0" lang="en-GB" sz="2130" strike="noStrike" u="none">
              <a:solidFill>
                <a:srgbClr val="000000"/>
              </a:solidFill>
              <a:effectLst/>
              <a:uFillTx/>
              <a:latin typeface="Arial"/>
            </a:endParaRPr>
          </a:p>
        </p:txBody>
      </p:sp>
      <p:grpSp>
        <p:nvGrpSpPr>
          <p:cNvPr id="197" name="Group 34"/>
          <p:cNvGrpSpPr/>
          <p:nvPr/>
        </p:nvGrpSpPr>
        <p:grpSpPr>
          <a:xfrm>
            <a:off x="955800" y="7169760"/>
            <a:ext cx="16375320" cy="2364120"/>
            <a:chOff x="955800" y="7169760"/>
            <a:chExt cx="16375320" cy="2364120"/>
          </a:xfrm>
        </p:grpSpPr>
        <p:sp>
          <p:nvSpPr>
            <p:cNvPr id="198" name="Freeform 35"/>
            <p:cNvSpPr/>
            <p:nvPr/>
          </p:nvSpPr>
          <p:spPr>
            <a:xfrm>
              <a:off x="955800" y="7169760"/>
              <a:ext cx="16375320" cy="2364120"/>
            </a:xfrm>
            <a:custGeom>
              <a:avLst/>
              <a:gdLst>
                <a:gd name="textAreaLeft" fmla="*/ 0 w 16375320"/>
                <a:gd name="textAreaRight" fmla="*/ 16376040 w 16375320"/>
                <a:gd name="textAreaTop" fmla="*/ 0 h 2364120"/>
                <a:gd name="textAreaBottom" fmla="*/ 2364840 h 2364120"/>
              </a:gdLst>
              <a:ahLst/>
              <a:cxnLst/>
              <a:rect l="textAreaLeft" t="textAreaTop" r="textAreaRight" b="textAreaBottom"/>
              <a:pathLst>
                <a:path w="21834602" h="3152902">
                  <a:moveTo>
                    <a:pt x="0" y="243840"/>
                  </a:moveTo>
                  <a:cubicBezTo>
                    <a:pt x="0" y="109220"/>
                    <a:pt x="109220" y="0"/>
                    <a:pt x="243840" y="0"/>
                  </a:cubicBezTo>
                  <a:lnTo>
                    <a:pt x="21590763" y="0"/>
                  </a:lnTo>
                  <a:cubicBezTo>
                    <a:pt x="21725382" y="0"/>
                    <a:pt x="21834602" y="109220"/>
                    <a:pt x="21834602" y="243840"/>
                  </a:cubicBezTo>
                  <a:lnTo>
                    <a:pt x="21834602" y="2909062"/>
                  </a:lnTo>
                  <a:cubicBezTo>
                    <a:pt x="21834602" y="3043682"/>
                    <a:pt x="21725382" y="3152902"/>
                    <a:pt x="21590763" y="3152902"/>
                  </a:cubicBezTo>
                  <a:lnTo>
                    <a:pt x="243840" y="3152902"/>
                  </a:lnTo>
                  <a:cubicBezTo>
                    <a:pt x="109220" y="3152902"/>
                    <a:pt x="0" y="3043682"/>
                    <a:pt x="0" y="2909062"/>
                  </a:cubicBezTo>
                  <a:close/>
                </a:path>
              </a:pathLst>
            </a:custGeom>
            <a:solidFill>
              <a:srgbClr val="aee4b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199" name="Group 36"/>
          <p:cNvGrpSpPr/>
          <p:nvPr/>
        </p:nvGrpSpPr>
        <p:grpSpPr>
          <a:xfrm>
            <a:off x="955800" y="7131600"/>
            <a:ext cx="16375320" cy="151560"/>
            <a:chOff x="955800" y="7131600"/>
            <a:chExt cx="16375320" cy="151560"/>
          </a:xfrm>
        </p:grpSpPr>
        <p:sp>
          <p:nvSpPr>
            <p:cNvPr id="200" name="Freeform 37"/>
            <p:cNvSpPr/>
            <p:nvPr/>
          </p:nvSpPr>
          <p:spPr>
            <a:xfrm>
              <a:off x="955800" y="7131600"/>
              <a:ext cx="16375320" cy="151560"/>
            </a:xfrm>
            <a:custGeom>
              <a:avLst/>
              <a:gdLst>
                <a:gd name="textAreaLeft" fmla="*/ 0 w 16375320"/>
                <a:gd name="textAreaRight" fmla="*/ 16376040 w 16375320"/>
                <a:gd name="textAreaTop" fmla="*/ 0 h 151560"/>
                <a:gd name="textAreaBottom" fmla="*/ 152280 h 151560"/>
              </a:gdLst>
              <a:ahLst/>
              <a:cxnLst/>
              <a:rect l="textAreaLeft" t="textAreaTop" r="textAreaRight" b="textAreaBottom"/>
              <a:pathLst>
                <a:path w="21834602" h="203200">
                  <a:moveTo>
                    <a:pt x="0" y="54610"/>
                  </a:moveTo>
                  <a:cubicBezTo>
                    <a:pt x="0" y="24511"/>
                    <a:pt x="24511" y="0"/>
                    <a:pt x="54610" y="0"/>
                  </a:cubicBezTo>
                  <a:lnTo>
                    <a:pt x="21779992" y="0"/>
                  </a:lnTo>
                  <a:cubicBezTo>
                    <a:pt x="21810218" y="0"/>
                    <a:pt x="21834602" y="24511"/>
                    <a:pt x="21834602" y="54610"/>
                  </a:cubicBezTo>
                  <a:lnTo>
                    <a:pt x="21834602" y="148590"/>
                  </a:lnTo>
                  <a:cubicBezTo>
                    <a:pt x="21834602" y="178816"/>
                    <a:pt x="21810090" y="203200"/>
                    <a:pt x="21779992" y="203200"/>
                  </a:cubicBezTo>
                  <a:lnTo>
                    <a:pt x="54610" y="203200"/>
                  </a:lnTo>
                  <a:cubicBezTo>
                    <a:pt x="24511" y="203200"/>
                    <a:pt x="0" y="178689"/>
                    <a:pt x="0" y="148590"/>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grpSp>
        <p:nvGrpSpPr>
          <p:cNvPr id="201" name="Group 38"/>
          <p:cNvGrpSpPr/>
          <p:nvPr/>
        </p:nvGrpSpPr>
        <p:grpSpPr>
          <a:xfrm>
            <a:off x="8734320" y="6760080"/>
            <a:ext cx="818640" cy="818640"/>
            <a:chOff x="8734320" y="6760080"/>
            <a:chExt cx="818640" cy="818640"/>
          </a:xfrm>
        </p:grpSpPr>
        <p:sp>
          <p:nvSpPr>
            <p:cNvPr id="202" name="Freeform 39"/>
            <p:cNvSpPr/>
            <p:nvPr/>
          </p:nvSpPr>
          <p:spPr>
            <a:xfrm>
              <a:off x="8734320" y="6760080"/>
              <a:ext cx="818640" cy="818640"/>
            </a:xfrm>
            <a:custGeom>
              <a:avLst/>
              <a:gdLst>
                <a:gd name="textAreaLeft" fmla="*/ 0 w 818640"/>
                <a:gd name="textAreaRight" fmla="*/ 819360 w 818640"/>
                <a:gd name="textAreaTop" fmla="*/ 0 h 818640"/>
                <a:gd name="textAreaBottom" fmla="*/ 819360 h 818640"/>
              </a:gdLst>
              <a:ahLst/>
              <a:cxnLst/>
              <a:rect l="textAreaLeft" t="textAreaTop" r="textAreaRight" b="textAreaBottom"/>
              <a:pathLst>
                <a:path w="1092454" h="1092454">
                  <a:moveTo>
                    <a:pt x="0" y="546227"/>
                  </a:moveTo>
                  <a:cubicBezTo>
                    <a:pt x="0" y="244602"/>
                    <a:pt x="244602" y="0"/>
                    <a:pt x="546227" y="0"/>
                  </a:cubicBezTo>
                  <a:cubicBezTo>
                    <a:pt x="847852" y="0"/>
                    <a:pt x="1092454" y="244602"/>
                    <a:pt x="1092454" y="546227"/>
                  </a:cubicBezTo>
                  <a:cubicBezTo>
                    <a:pt x="1092454" y="847852"/>
                    <a:pt x="847852" y="1092454"/>
                    <a:pt x="546227" y="1092454"/>
                  </a:cubicBezTo>
                  <a:cubicBezTo>
                    <a:pt x="244602" y="1092454"/>
                    <a:pt x="0" y="847852"/>
                    <a:pt x="0" y="546227"/>
                  </a:cubicBezTo>
                  <a:close/>
                </a:path>
              </a:pathLst>
            </a:custGeom>
            <a:solidFill>
              <a:srgbClr val="2d2e3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ffffff"/>
                </a:solidFill>
                <a:effectLst/>
                <a:uFillTx/>
                <a:latin typeface="Arial"/>
              </a:endParaRPr>
            </a:p>
          </p:txBody>
        </p:sp>
      </p:grpSp>
      <p:sp>
        <p:nvSpPr>
          <p:cNvPr id="203" name="TextBox 40"/>
          <p:cNvSpPr/>
          <p:nvPr/>
        </p:nvSpPr>
        <p:spPr>
          <a:xfrm>
            <a:off x="8979840" y="6888960"/>
            <a:ext cx="326880" cy="484200"/>
          </a:xfrm>
          <a:prstGeom prst="rect">
            <a:avLst/>
          </a:prstGeom>
          <a:noFill/>
          <a:ln w="0">
            <a:noFill/>
          </a:ln>
        </p:spPr>
        <p:style>
          <a:lnRef idx="0"/>
          <a:fillRef idx="0"/>
          <a:effectRef idx="0"/>
          <a:fontRef idx="minor"/>
        </p:style>
        <p:txBody>
          <a:bodyPr lIns="0" rIns="0" tIns="0" bIns="0" anchor="t">
            <a:spAutoFit/>
          </a:bodyPr>
          <a:p>
            <a:pPr algn="ctr" defTabSz="914400">
              <a:lnSpc>
                <a:spcPts val="3813"/>
              </a:lnSpc>
            </a:pPr>
            <a:r>
              <a:rPr b="1" lang="en-US" sz="2560" strike="noStrike" u="none">
                <a:solidFill>
                  <a:srgbClr val="ffffff"/>
                </a:solidFill>
                <a:effectLst/>
                <a:uFillTx/>
                <a:latin typeface="Montserrat Bold"/>
                <a:ea typeface="Montserrat Bold"/>
              </a:rPr>
              <a:t>4</a:t>
            </a:r>
            <a:endParaRPr b="0" lang="en-GB" sz="2560" strike="noStrike" u="none">
              <a:solidFill>
                <a:srgbClr val="000000"/>
              </a:solidFill>
              <a:effectLst/>
              <a:uFillTx/>
              <a:latin typeface="Arial"/>
            </a:endParaRPr>
          </a:p>
        </p:txBody>
      </p:sp>
      <p:sp>
        <p:nvSpPr>
          <p:cNvPr id="204" name="TextBox 41"/>
          <p:cNvSpPr/>
          <p:nvPr/>
        </p:nvSpPr>
        <p:spPr>
          <a:xfrm>
            <a:off x="6824520" y="7852320"/>
            <a:ext cx="4637880" cy="380880"/>
          </a:xfrm>
          <a:prstGeom prst="rect">
            <a:avLst/>
          </a:prstGeom>
          <a:noFill/>
          <a:ln w="0">
            <a:noFill/>
          </a:ln>
        </p:spPr>
        <p:style>
          <a:lnRef idx="0"/>
          <a:fillRef idx="0"/>
          <a:effectRef idx="0"/>
          <a:fontRef idx="minor"/>
        </p:style>
        <p:txBody>
          <a:bodyPr lIns="0" rIns="0" tIns="0" bIns="0" anchor="t">
            <a:spAutoFit/>
          </a:bodyPr>
          <a:p>
            <a:pPr algn="ctr" defTabSz="914400">
              <a:lnSpc>
                <a:spcPts val="2999"/>
              </a:lnSpc>
            </a:pPr>
            <a:r>
              <a:rPr b="1" lang="en-US" sz="2430" strike="noStrike" u="none">
                <a:solidFill>
                  <a:srgbClr val="3d3838"/>
                </a:solidFill>
                <a:effectLst/>
                <a:uFillTx/>
                <a:latin typeface="Montserrat Bold"/>
                <a:ea typeface="Montserrat Bold"/>
              </a:rPr>
              <a:t>Methodological Justification</a:t>
            </a:r>
            <a:endParaRPr b="0" lang="en-GB" sz="2430" strike="noStrike" u="none">
              <a:solidFill>
                <a:srgbClr val="000000"/>
              </a:solidFill>
              <a:effectLst/>
              <a:uFillTx/>
              <a:latin typeface="Arial"/>
            </a:endParaRPr>
          </a:p>
        </p:txBody>
      </p:sp>
      <p:sp>
        <p:nvSpPr>
          <p:cNvPr id="205" name="TextBox 42"/>
          <p:cNvSpPr/>
          <p:nvPr/>
        </p:nvSpPr>
        <p:spPr>
          <a:xfrm>
            <a:off x="1267200" y="8346960"/>
            <a:ext cx="15752880" cy="809280"/>
          </a:xfrm>
          <a:prstGeom prst="rect">
            <a:avLst/>
          </a:prstGeom>
          <a:noFill/>
          <a:ln w="0">
            <a:noFill/>
          </a:ln>
        </p:spPr>
        <p:style>
          <a:lnRef idx="0"/>
          <a:fillRef idx="0"/>
          <a:effectRef idx="0"/>
          <a:fontRef idx="minor"/>
        </p:style>
        <p:txBody>
          <a:bodyPr lIns="0" rIns="0" tIns="0" bIns="0" anchor="t">
            <a:spAutoFit/>
          </a:bodyPr>
          <a:p>
            <a:pPr algn="ctr" defTabSz="914400">
              <a:lnSpc>
                <a:spcPts val="3186"/>
              </a:lnSpc>
            </a:pPr>
            <a:r>
              <a:rPr b="0" lang="en-US" sz="2130" strike="noStrike" u="none">
                <a:solidFill>
                  <a:srgbClr val="3d3838"/>
                </a:solidFill>
                <a:effectLst/>
                <a:uFillTx/>
                <a:latin typeface="Source Han Sans JP"/>
                <a:ea typeface="Source Han Sans JP"/>
              </a:rPr>
              <a:t>This approach was chosen to ensure </a:t>
            </a:r>
            <a:r>
              <a:rPr b="1" lang="en-US" sz="2130" strike="noStrike" u="none">
                <a:solidFill>
                  <a:srgbClr val="3d3838"/>
                </a:solidFill>
                <a:effectLst/>
                <a:uFillTx/>
                <a:latin typeface="Source Han Sans JP Bold"/>
                <a:ea typeface="Source Han Sans JP Bold"/>
              </a:rPr>
              <a:t>higher accuracy</a:t>
            </a:r>
            <a:r>
              <a:rPr b="0" lang="en-US" sz="2130" strike="noStrike" u="none">
                <a:solidFill>
                  <a:srgbClr val="3d3838"/>
                </a:solidFill>
                <a:effectLst/>
                <a:uFillTx/>
                <a:latin typeface="Source Han Sans JP"/>
                <a:ea typeface="Source Han Sans JP"/>
              </a:rPr>
              <a:t> and minimize potential errors often found in raw, unprocessed datasets, forming a robust foundation for our data-driven strategies.</a:t>
            </a:r>
            <a:endParaRPr b="0" lang="en-GB" sz="213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8" presetSubtype="12">
                                  <p:stCondLst>
                                    <p:cond delay="0"/>
                                  </p:stCondLst>
                                  <p:childTnLst>
                                    <p:set>
                                      <p:cBhvr>
                                        <p:cTn id="146" dur="1" fill="hold">
                                          <p:stCondLst>
                                            <p:cond delay="0"/>
                                          </p:stCondLst>
                                        </p:cTn>
                                        <p:tgtEl>
                                          <p:spTgt spid="169"/>
                                        </p:tgtEl>
                                        <p:attrNameLst>
                                          <p:attrName>style.visibility</p:attrName>
                                        </p:attrNameLst>
                                      </p:cBhvr>
                                      <p:to>
                                        <p:strVal val="visible"/>
                                      </p:to>
                                    </p:set>
                                    <p:animEffect filter="strips(downRight)" transition="in">
                                      <p:cBhvr additive="repl">
                                        <p:cTn id="147" dur="500"/>
                                        <p:tgtEl>
                                          <p:spTgt spid="169"/>
                                        </p:tgtEl>
                                      </p:cBhvr>
                                    </p:animEffec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4" presetSubtype="10">
                                  <p:stCondLst>
                                    <p:cond delay="0"/>
                                  </p:stCondLst>
                                  <p:childTnLst>
                                    <p:set>
                                      <p:cBhvr>
                                        <p:cTn id="151" fill="hold">
                                          <p:stCondLst>
                                            <p:cond delay="0"/>
                                          </p:stCondLst>
                                        </p:cTn>
                                        <p:tgtEl>
                                          <p:spTgt spid="172"/>
                                        </p:tgtEl>
                                        <p:attrNameLst>
                                          <p:attrName>style.visibility</p:attrName>
                                        </p:attrNameLst>
                                      </p:cBhvr>
                                      <p:to>
                                        <p:strVal val="visible"/>
                                      </p:to>
                                    </p:set>
                                    <p:animEffect filter="randombar(horizontal)" transition="in">
                                      <p:cBhvr additive="repl">
                                        <p:cTn id="152" dur="250"/>
                                        <p:tgtEl>
                                          <p:spTgt spid="172"/>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3" presetSubtype="10">
                                  <p:stCondLst>
                                    <p:cond delay="0"/>
                                  </p:stCondLst>
                                  <p:childTnLst>
                                    <p:set>
                                      <p:cBhvr>
                                        <p:cTn id="156" dur="1" fill="hold">
                                          <p:stCondLst>
                                            <p:cond delay="0"/>
                                          </p:stCondLst>
                                        </p:cTn>
                                        <p:tgtEl>
                                          <p:spTgt spid="174"/>
                                        </p:tgtEl>
                                        <p:attrNameLst>
                                          <p:attrName>style.visibility</p:attrName>
                                        </p:attrNameLst>
                                      </p:cBhvr>
                                      <p:to>
                                        <p:strVal val="visible"/>
                                      </p:to>
                                    </p:set>
                                    <p:animEffect filter="blinds(horizontal)" transition="in">
                                      <p:cBhvr additive="repl">
                                        <p:cTn id="157" dur="500"/>
                                        <p:tgtEl>
                                          <p:spTgt spid="174"/>
                                        </p:tgtEl>
                                      </p:cBhvr>
                                    </p:animEffect>
                                  </p:childTnLst>
                                </p:cTn>
                              </p:par>
                              <p:par>
                                <p:cTn id="158" nodeType="withEffect" fill="hold" presetClass="entr" presetID="14" presetSubtype="10">
                                  <p:stCondLst>
                                    <p:cond delay="0"/>
                                  </p:stCondLst>
                                  <p:childTnLst>
                                    <p:set>
                                      <p:cBhvr>
                                        <p:cTn id="159" fill="hold">
                                          <p:stCondLst>
                                            <p:cond delay="0"/>
                                          </p:stCondLst>
                                        </p:cTn>
                                        <p:tgtEl>
                                          <p:spTgt spid="176"/>
                                        </p:tgtEl>
                                        <p:attrNameLst>
                                          <p:attrName>style.visibility</p:attrName>
                                        </p:attrNameLst>
                                      </p:cBhvr>
                                      <p:to>
                                        <p:strVal val="visible"/>
                                      </p:to>
                                    </p:set>
                                    <p:animEffect filter="randombar(horizontal)" transition="in">
                                      <p:cBhvr additive="repl">
                                        <p:cTn id="160" dur="250"/>
                                        <p:tgtEl>
                                          <p:spTgt spid="176"/>
                                        </p:tgtEl>
                                      </p:cBhvr>
                                    </p:animEffect>
                                  </p:childTnLst>
                                </p:cTn>
                              </p:par>
                              <p:par>
                                <p:cTn id="161" nodeType="withEffect" fill="hold" presetClass="entr" presetID="14" presetSubtype="10">
                                  <p:stCondLst>
                                    <p:cond delay="0"/>
                                  </p:stCondLst>
                                  <p:childTnLst>
                                    <p:set>
                                      <p:cBhvr>
                                        <p:cTn id="162" fill="hold">
                                          <p:stCondLst>
                                            <p:cond delay="0"/>
                                          </p:stCondLst>
                                        </p:cTn>
                                        <p:tgtEl>
                                          <p:spTgt spid="177"/>
                                        </p:tgtEl>
                                        <p:attrNameLst>
                                          <p:attrName>style.visibility</p:attrName>
                                        </p:attrNameLst>
                                      </p:cBhvr>
                                      <p:to>
                                        <p:strVal val="visible"/>
                                      </p:to>
                                    </p:set>
                                    <p:animEffect filter="randombar(horizontal)" transition="in">
                                      <p:cBhvr additive="repl">
                                        <p:cTn id="163" dur="250"/>
                                        <p:tgtEl>
                                          <p:spTgt spid="177"/>
                                        </p:tgtEl>
                                      </p:cBhvr>
                                    </p:animEffect>
                                  </p:childTnLst>
                                </p:cTn>
                              </p:par>
                              <p:par>
                                <p:cTn id="164" nodeType="withEffect" fill="hold" presetClass="entr" presetID="14" presetSubtype="10">
                                  <p:stCondLst>
                                    <p:cond delay="0"/>
                                  </p:stCondLst>
                                  <p:childTnLst>
                                    <p:set>
                                      <p:cBhvr>
                                        <p:cTn id="165" fill="hold">
                                          <p:stCondLst>
                                            <p:cond delay="0"/>
                                          </p:stCondLst>
                                        </p:cTn>
                                        <p:tgtEl>
                                          <p:spTgt spid="178"/>
                                        </p:tgtEl>
                                        <p:attrNameLst>
                                          <p:attrName>style.visibility</p:attrName>
                                        </p:attrNameLst>
                                      </p:cBhvr>
                                      <p:to>
                                        <p:strVal val="visible"/>
                                      </p:to>
                                    </p:set>
                                    <p:animEffect filter="randombar(horizontal)" transition="in">
                                      <p:cBhvr additive="repl">
                                        <p:cTn id="166" dur="250"/>
                                        <p:tgtEl>
                                          <p:spTgt spid="178"/>
                                        </p:tgtEl>
                                      </p:cBhvr>
                                    </p:animEffec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4" presetSubtype="16">
                                  <p:stCondLst>
                                    <p:cond delay="0"/>
                                  </p:stCondLst>
                                  <p:childTnLst>
                                    <p:set>
                                      <p:cBhvr>
                                        <p:cTn id="170" dur="1" fill="hold">
                                          <p:stCondLst>
                                            <p:cond delay="0"/>
                                          </p:stCondLst>
                                        </p:cTn>
                                        <p:tgtEl>
                                          <p:spTgt spid="181"/>
                                        </p:tgtEl>
                                        <p:attrNameLst>
                                          <p:attrName>style.visibility</p:attrName>
                                        </p:attrNameLst>
                                      </p:cBhvr>
                                      <p:to>
                                        <p:strVal val="visible"/>
                                      </p:to>
                                    </p:set>
                                    <p:animEffect filter="box(in)" transition="in">
                                      <p:cBhvr additive="repl">
                                        <p:cTn id="171" dur="500"/>
                                        <p:tgtEl>
                                          <p:spTgt spid="181"/>
                                        </p:tgtEl>
                                      </p:cBhvr>
                                    </p:animEffec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3" presetSubtype="10">
                                  <p:stCondLst>
                                    <p:cond delay="0"/>
                                  </p:stCondLst>
                                  <p:childTnLst>
                                    <p:set>
                                      <p:cBhvr>
                                        <p:cTn id="175" dur="1" fill="hold">
                                          <p:stCondLst>
                                            <p:cond delay="0"/>
                                          </p:stCondLst>
                                        </p:cTn>
                                        <p:tgtEl>
                                          <p:spTgt spid="183"/>
                                        </p:tgtEl>
                                        <p:attrNameLst>
                                          <p:attrName>style.visibility</p:attrName>
                                        </p:attrNameLst>
                                      </p:cBhvr>
                                      <p:to>
                                        <p:strVal val="visible"/>
                                      </p:to>
                                    </p:set>
                                    <p:animEffect filter="blinds(horizontal)" transition="in">
                                      <p:cBhvr additive="repl">
                                        <p:cTn id="176" dur="500"/>
                                        <p:tgtEl>
                                          <p:spTgt spid="183"/>
                                        </p:tgtEl>
                                      </p:cBhvr>
                                    </p:animEffect>
                                  </p:childTnLst>
                                </p:cTn>
                              </p:par>
                              <p:par>
                                <p:cTn id="177" nodeType="withEffect" fill="hold" presetClass="entr" presetID="4" presetSubtype="16">
                                  <p:stCondLst>
                                    <p:cond delay="0"/>
                                  </p:stCondLst>
                                  <p:childTnLst>
                                    <p:set>
                                      <p:cBhvr>
                                        <p:cTn id="178" dur="1" fill="hold">
                                          <p:stCondLst>
                                            <p:cond delay="0"/>
                                          </p:stCondLst>
                                        </p:cTn>
                                        <p:tgtEl>
                                          <p:spTgt spid="185"/>
                                        </p:tgtEl>
                                        <p:attrNameLst>
                                          <p:attrName>style.visibility</p:attrName>
                                        </p:attrNameLst>
                                      </p:cBhvr>
                                      <p:to>
                                        <p:strVal val="visible"/>
                                      </p:to>
                                    </p:set>
                                    <p:animEffect filter="box(in)" transition="in">
                                      <p:cBhvr additive="repl">
                                        <p:cTn id="179" dur="500"/>
                                        <p:tgtEl>
                                          <p:spTgt spid="185"/>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3" presetSubtype="10">
                                  <p:stCondLst>
                                    <p:cond delay="0"/>
                                  </p:stCondLst>
                                  <p:childTnLst>
                                    <p:set>
                                      <p:cBhvr>
                                        <p:cTn id="183" dur="1" fill="hold">
                                          <p:stCondLst>
                                            <p:cond delay="0"/>
                                          </p:stCondLst>
                                        </p:cTn>
                                        <p:tgtEl>
                                          <p:spTgt spid="186"/>
                                        </p:tgtEl>
                                        <p:attrNameLst>
                                          <p:attrName>style.visibility</p:attrName>
                                        </p:attrNameLst>
                                      </p:cBhvr>
                                      <p:to>
                                        <p:strVal val="visible"/>
                                      </p:to>
                                    </p:set>
                                    <p:animEffect filter="blinds(horizontal)" transition="in">
                                      <p:cBhvr additive="repl">
                                        <p:cTn id="184" dur="500"/>
                                        <p:tgtEl>
                                          <p:spTgt spid="186"/>
                                        </p:tgtEl>
                                      </p:cBhvr>
                                    </p:animEffec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3" presetSubtype="10">
                                  <p:stCondLst>
                                    <p:cond delay="0"/>
                                  </p:stCondLst>
                                  <p:childTnLst>
                                    <p:set>
                                      <p:cBhvr>
                                        <p:cTn id="188" dur="1" fill="hold">
                                          <p:stCondLst>
                                            <p:cond delay="0"/>
                                          </p:stCondLst>
                                        </p:cTn>
                                        <p:tgtEl>
                                          <p:spTgt spid="187">
                                            <p:txEl>
                                              <p:pRg st="0" end="0"/>
                                            </p:txEl>
                                          </p:spTgt>
                                        </p:tgtEl>
                                        <p:attrNameLst>
                                          <p:attrName>style.visibility</p:attrName>
                                        </p:attrNameLst>
                                      </p:cBhvr>
                                      <p:to>
                                        <p:strVal val="visible"/>
                                      </p:to>
                                    </p:set>
                                    <p:animEffect filter="blinds(horizontal)" transition="in">
                                      <p:cBhvr additive="repl">
                                        <p:cTn id="189" dur="500"/>
                                        <p:tgtEl>
                                          <p:spTgt spid="187">
                                            <p:txEl>
                                              <p:pRg st="0" end="0"/>
                                            </p:txEl>
                                          </p:spTgt>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20">
                                  <p:stCondLst>
                                    <p:cond delay="0"/>
                                  </p:stCondLst>
                                  <p:childTnLst>
                                    <p:set>
                                      <p:cBhvr>
                                        <p:cTn id="193" dur="1" fill="hold">
                                          <p:stCondLst>
                                            <p:cond delay="0"/>
                                          </p:stCondLst>
                                        </p:cTn>
                                        <p:tgtEl>
                                          <p:spTgt spid="190"/>
                                        </p:tgtEl>
                                        <p:attrNameLst>
                                          <p:attrName>style.visibility</p:attrName>
                                        </p:attrNameLst>
                                      </p:cBhvr>
                                      <p:to>
                                        <p:strVal val="visible"/>
                                      </p:to>
                                    </p:set>
                                    <p:animEffect filter="wedge" transition="in">
                                      <p:cBhvr additive="repl">
                                        <p:cTn id="194" dur="2000"/>
                                        <p:tgtEl>
                                          <p:spTgt spid="190"/>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3" presetSubtype="10">
                                  <p:stCondLst>
                                    <p:cond delay="0"/>
                                  </p:stCondLst>
                                  <p:childTnLst>
                                    <p:set>
                                      <p:cBhvr>
                                        <p:cTn id="198" dur="1" fill="hold">
                                          <p:stCondLst>
                                            <p:cond delay="0"/>
                                          </p:stCondLst>
                                        </p:cTn>
                                        <p:tgtEl>
                                          <p:spTgt spid="192"/>
                                        </p:tgtEl>
                                        <p:attrNameLst>
                                          <p:attrName>style.visibility</p:attrName>
                                        </p:attrNameLst>
                                      </p:cBhvr>
                                      <p:to>
                                        <p:strVal val="visible"/>
                                      </p:to>
                                    </p:set>
                                    <p:animEffect filter="blinds(horizontal)" transition="in">
                                      <p:cBhvr additive="repl">
                                        <p:cTn id="199" dur="500"/>
                                        <p:tgtEl>
                                          <p:spTgt spid="192"/>
                                        </p:tgtEl>
                                      </p:cBhvr>
                                    </p:animEffect>
                                  </p:childTnLst>
                                </p:cTn>
                              </p:par>
                              <p:par>
                                <p:cTn id="200" nodeType="withEffect" fill="hold" presetClass="entr" presetID="20">
                                  <p:stCondLst>
                                    <p:cond delay="0"/>
                                  </p:stCondLst>
                                  <p:childTnLst>
                                    <p:set>
                                      <p:cBhvr>
                                        <p:cTn id="201" dur="1" fill="hold">
                                          <p:stCondLst>
                                            <p:cond delay="0"/>
                                          </p:stCondLst>
                                        </p:cTn>
                                        <p:tgtEl>
                                          <p:spTgt spid="194"/>
                                        </p:tgtEl>
                                        <p:attrNameLst>
                                          <p:attrName>style.visibility</p:attrName>
                                        </p:attrNameLst>
                                      </p:cBhvr>
                                      <p:to>
                                        <p:strVal val="visible"/>
                                      </p:to>
                                    </p:set>
                                    <p:animEffect filter="wedge" transition="in">
                                      <p:cBhvr additive="repl">
                                        <p:cTn id="202" dur="2000"/>
                                        <p:tgtEl>
                                          <p:spTgt spid="194"/>
                                        </p:tgtEl>
                                      </p:cBhvr>
                                    </p:animEffec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3" presetSubtype="10">
                                  <p:stCondLst>
                                    <p:cond delay="0"/>
                                  </p:stCondLst>
                                  <p:childTnLst>
                                    <p:set>
                                      <p:cBhvr>
                                        <p:cTn id="206" dur="1" fill="hold">
                                          <p:stCondLst>
                                            <p:cond delay="0"/>
                                          </p:stCondLst>
                                        </p:cTn>
                                        <p:tgtEl>
                                          <p:spTgt spid="195"/>
                                        </p:tgtEl>
                                        <p:attrNameLst>
                                          <p:attrName>style.visibility</p:attrName>
                                        </p:attrNameLst>
                                      </p:cBhvr>
                                      <p:to>
                                        <p:strVal val="visible"/>
                                      </p:to>
                                    </p:set>
                                    <p:animEffect filter="blinds(horizontal)" transition="in">
                                      <p:cBhvr additive="repl">
                                        <p:cTn id="207" dur="500"/>
                                        <p:tgtEl>
                                          <p:spTgt spid="195"/>
                                        </p:tgtEl>
                                      </p:cBhvr>
                                    </p:animEffect>
                                  </p:childTnLst>
                                </p:cTn>
                              </p:par>
                            </p:childTnLst>
                          </p:cTn>
                        </p:par>
                      </p:childTnLst>
                    </p:cTn>
                  </p:par>
                  <p:par>
                    <p:cTn id="208" fill="hold">
                      <p:stCondLst>
                        <p:cond delay="indefinite"/>
                      </p:stCondLst>
                      <p:childTnLst>
                        <p:par>
                          <p:cTn id="209" fill="hold">
                            <p:stCondLst>
                              <p:cond delay="0"/>
                            </p:stCondLst>
                            <p:childTnLst>
                              <p:par>
                                <p:cTn id="210" nodeType="clickEffect" fill="hold" presetClass="entr" presetID="3" presetSubtype="10">
                                  <p:stCondLst>
                                    <p:cond delay="0"/>
                                  </p:stCondLst>
                                  <p:childTnLst>
                                    <p:set>
                                      <p:cBhvr>
                                        <p:cTn id="211" dur="1" fill="hold">
                                          <p:stCondLst>
                                            <p:cond delay="0"/>
                                          </p:stCondLst>
                                        </p:cTn>
                                        <p:tgtEl>
                                          <p:spTgt spid="196">
                                            <p:txEl>
                                              <p:pRg st="0" end="0"/>
                                            </p:txEl>
                                          </p:spTgt>
                                        </p:tgtEl>
                                        <p:attrNameLst>
                                          <p:attrName>style.visibility</p:attrName>
                                        </p:attrNameLst>
                                      </p:cBhvr>
                                      <p:to>
                                        <p:strVal val="visible"/>
                                      </p:to>
                                    </p:set>
                                    <p:animEffect filter="blinds(horizontal)" transition="in">
                                      <p:cBhvr additive="repl">
                                        <p:cTn id="212" dur="500"/>
                                        <p:tgtEl>
                                          <p:spTgt spid="196">
                                            <p:txEl>
                                              <p:pRg st="0" end="0"/>
                                            </p:txEl>
                                          </p:spTgt>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3" presetSubtype="10">
                                  <p:stCondLst>
                                    <p:cond delay="0"/>
                                  </p:stCondLst>
                                  <p:childTnLst>
                                    <p:set>
                                      <p:cBhvr>
                                        <p:cTn id="216" dur="1" fill="hold">
                                          <p:stCondLst>
                                            <p:cond delay="0"/>
                                          </p:stCondLst>
                                        </p:cTn>
                                        <p:tgtEl>
                                          <p:spTgt spid="201"/>
                                        </p:tgtEl>
                                        <p:attrNameLst>
                                          <p:attrName>style.visibility</p:attrName>
                                        </p:attrNameLst>
                                      </p:cBhvr>
                                      <p:to>
                                        <p:strVal val="visible"/>
                                      </p:to>
                                    </p:set>
                                    <p:animEffect filter="blinds(horizontal)" transition="in">
                                      <p:cBhvr additive="repl">
                                        <p:cTn id="217" dur="500"/>
                                        <p:tgtEl>
                                          <p:spTgt spid="201"/>
                                        </p:tgtEl>
                                      </p:cBhvr>
                                    </p:animEffec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5" presetSubtype="10">
                                  <p:stCondLst>
                                    <p:cond delay="0"/>
                                  </p:stCondLst>
                                  <p:childTnLst>
                                    <p:set>
                                      <p:cBhvr>
                                        <p:cTn id="221" dur="1" fill="hold">
                                          <p:stCondLst>
                                            <p:cond delay="0"/>
                                          </p:stCondLst>
                                        </p:cTn>
                                        <p:tgtEl>
                                          <p:spTgt spid="199"/>
                                        </p:tgtEl>
                                        <p:attrNameLst>
                                          <p:attrName>style.visibility</p:attrName>
                                        </p:attrNameLst>
                                      </p:cBhvr>
                                      <p:to>
                                        <p:strVal val="visible"/>
                                      </p:to>
                                    </p:set>
                                    <p:animEffect filter="checkerboard(across)" transition="in">
                                      <p:cBhvr additive="repl">
                                        <p:cTn id="222" dur="500"/>
                                        <p:tgtEl>
                                          <p:spTgt spid="199"/>
                                        </p:tgtEl>
                                      </p:cBhvr>
                                    </p:animEffect>
                                  </p:childTnLst>
                                </p:cTn>
                              </p:par>
                              <p:par>
                                <p:cTn id="223" nodeType="withEffect" fill="hold" presetClass="entr" presetID="5" presetSubtype="10">
                                  <p:stCondLst>
                                    <p:cond delay="0"/>
                                  </p:stCondLst>
                                  <p:childTnLst>
                                    <p:set>
                                      <p:cBhvr>
                                        <p:cTn id="224" dur="1" fill="hold">
                                          <p:stCondLst>
                                            <p:cond delay="0"/>
                                          </p:stCondLst>
                                        </p:cTn>
                                        <p:tgtEl>
                                          <p:spTgt spid="203"/>
                                        </p:tgtEl>
                                        <p:attrNameLst>
                                          <p:attrName>style.visibility</p:attrName>
                                        </p:attrNameLst>
                                      </p:cBhvr>
                                      <p:to>
                                        <p:strVal val="visible"/>
                                      </p:to>
                                    </p:set>
                                    <p:animEffect filter="checkerboard(across)" transition="in">
                                      <p:cBhvr additive="repl">
                                        <p:cTn id="225" dur="500"/>
                                        <p:tgtEl>
                                          <p:spTgt spid="203"/>
                                        </p:tgtEl>
                                      </p:cBhvr>
                                    </p:animEffec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3" presetSubtype="10">
                                  <p:stCondLst>
                                    <p:cond delay="0"/>
                                  </p:stCondLst>
                                  <p:childTnLst>
                                    <p:set>
                                      <p:cBhvr>
                                        <p:cTn id="229" dur="1" fill="hold">
                                          <p:stCondLst>
                                            <p:cond delay="0"/>
                                          </p:stCondLst>
                                        </p:cTn>
                                        <p:tgtEl>
                                          <p:spTgt spid="204"/>
                                        </p:tgtEl>
                                        <p:attrNameLst>
                                          <p:attrName>style.visibility</p:attrName>
                                        </p:attrNameLst>
                                      </p:cBhvr>
                                      <p:to>
                                        <p:strVal val="visible"/>
                                      </p:to>
                                    </p:set>
                                    <p:animEffect filter="blinds(horizontal)" transition="in">
                                      <p:cBhvr additive="repl">
                                        <p:cTn id="230" dur="500"/>
                                        <p:tgtEl>
                                          <p:spTgt spid="204"/>
                                        </p:tgtEl>
                                      </p:cBhvr>
                                    </p:animEffect>
                                  </p:childTnLst>
                                </p:cTn>
                              </p:par>
                              <p:par>
                                <p:cTn id="231" nodeType="withEffect" fill="hold" presetClass="entr" presetID="3" presetSubtype="10">
                                  <p:stCondLst>
                                    <p:cond delay="0"/>
                                  </p:stCondLst>
                                  <p:childTnLst>
                                    <p:set>
                                      <p:cBhvr>
                                        <p:cTn id="232" dur="1" fill="hold">
                                          <p:stCondLst>
                                            <p:cond delay="0"/>
                                          </p:stCondLst>
                                        </p:cTn>
                                        <p:tgtEl>
                                          <p:spTgt spid="205"/>
                                        </p:tgtEl>
                                        <p:attrNameLst>
                                          <p:attrName>style.visibility</p:attrName>
                                        </p:attrNameLst>
                                      </p:cBhvr>
                                      <p:to>
                                        <p:strVal val="visible"/>
                                      </p:to>
                                    </p:set>
                                    <p:animEffect filter="blinds(horizontal)" transition="in">
                                      <p:cBhvr additive="repl">
                                        <p:cTn id="233"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6" name="Group 2"/>
          <p:cNvGrpSpPr/>
          <p:nvPr/>
        </p:nvGrpSpPr>
        <p:grpSpPr>
          <a:xfrm>
            <a:off x="0" y="0"/>
            <a:ext cx="18287280" cy="10286280"/>
            <a:chOff x="0" y="0"/>
            <a:chExt cx="18287280" cy="10286280"/>
          </a:xfrm>
        </p:grpSpPr>
        <p:sp>
          <p:nvSpPr>
            <p:cNvPr id="207"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08" name="Group 4"/>
          <p:cNvGrpSpPr/>
          <p:nvPr/>
        </p:nvGrpSpPr>
        <p:grpSpPr>
          <a:xfrm>
            <a:off x="0" y="0"/>
            <a:ext cx="18287280" cy="8600760"/>
            <a:chOff x="0" y="0"/>
            <a:chExt cx="18287280" cy="8600760"/>
          </a:xfrm>
        </p:grpSpPr>
        <p:sp>
          <p:nvSpPr>
            <p:cNvPr id="209" name="Freeform 5"/>
            <p:cNvSpPr/>
            <p:nvPr/>
          </p:nvSpPr>
          <p:spPr>
            <a:xfrm>
              <a:off x="0" y="0"/>
              <a:ext cx="18287280" cy="8600760"/>
            </a:xfrm>
            <a:custGeom>
              <a:avLst/>
              <a:gdLst>
                <a:gd name="textAreaLeft" fmla="*/ 0 w 18287280"/>
                <a:gd name="textAreaRight" fmla="*/ 18288000 w 18287280"/>
                <a:gd name="textAreaTop" fmla="*/ 0 h 8600760"/>
                <a:gd name="textAreaBottom" fmla="*/ 8601480 h 8600760"/>
              </a:gdLst>
              <a:ahLst/>
              <a:cxnLst/>
              <a:rect l="textAreaLeft" t="textAreaTop" r="textAreaRight" b="textAreaBottom"/>
              <a:pathLst>
                <a:path w="24384000" h="11468718">
                  <a:moveTo>
                    <a:pt x="0" y="0"/>
                  </a:moveTo>
                  <a:lnTo>
                    <a:pt x="24384000" y="0"/>
                  </a:lnTo>
                  <a:lnTo>
                    <a:pt x="24384000" y="11468718"/>
                  </a:lnTo>
                  <a:lnTo>
                    <a:pt x="0" y="11468718"/>
                  </a:ln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10" name="TextBox 6"/>
          <p:cNvSpPr/>
          <p:nvPr/>
        </p:nvSpPr>
        <p:spPr>
          <a:xfrm>
            <a:off x="3854880" y="242640"/>
            <a:ext cx="10686600" cy="506520"/>
          </a:xfrm>
          <a:prstGeom prst="rect">
            <a:avLst/>
          </a:prstGeom>
          <a:noFill/>
          <a:ln w="0">
            <a:noFill/>
          </a:ln>
        </p:spPr>
        <p:style>
          <a:lnRef idx="0"/>
          <a:fillRef idx="0"/>
          <a:effectRef idx="0"/>
          <a:fontRef idx="minor"/>
        </p:style>
        <p:txBody>
          <a:bodyPr lIns="0" rIns="0" tIns="0" bIns="0" anchor="t">
            <a:spAutoFit/>
          </a:bodyPr>
          <a:p>
            <a:pPr algn="ctr" defTabSz="914400">
              <a:lnSpc>
                <a:spcPts val="3991"/>
              </a:lnSpc>
            </a:pPr>
            <a:r>
              <a:rPr b="1" lang="en-US" sz="3170" strike="noStrike" u="none">
                <a:solidFill>
                  <a:srgbClr val="000000"/>
                </a:solidFill>
                <a:effectLst/>
                <a:uFillTx/>
                <a:latin typeface="Montserrat Bold"/>
                <a:ea typeface="Montserrat Bold"/>
              </a:rPr>
              <a:t>Data Collection &amp; Methodology (Part 2)</a:t>
            </a:r>
            <a:endParaRPr b="0" lang="en-GB" sz="3170" strike="noStrike" u="none">
              <a:solidFill>
                <a:srgbClr val="000000"/>
              </a:solidFill>
              <a:effectLst/>
              <a:uFillTx/>
              <a:latin typeface="Arial"/>
            </a:endParaRPr>
          </a:p>
        </p:txBody>
      </p:sp>
      <p:sp>
        <p:nvSpPr>
          <p:cNvPr id="211" name="TextBox 7"/>
          <p:cNvSpPr/>
          <p:nvPr/>
        </p:nvSpPr>
        <p:spPr>
          <a:xfrm>
            <a:off x="667440" y="1390320"/>
            <a:ext cx="16952400" cy="685080"/>
          </a:xfrm>
          <a:prstGeom prst="rect">
            <a:avLst/>
          </a:prstGeom>
          <a:noFill/>
          <a:ln w="0">
            <a:noFill/>
          </a:ln>
        </p:spPr>
        <p:style>
          <a:lnRef idx="0"/>
          <a:fillRef idx="0"/>
          <a:effectRef idx="0"/>
          <a:fontRef idx="minor"/>
        </p:style>
        <p:txBody>
          <a:bodyPr lIns="0" rIns="0" tIns="0" bIns="0" anchor="t">
            <a:spAutoFit/>
          </a:bodyPr>
          <a:p>
            <a:pPr algn="ctr" defTabSz="914400">
              <a:lnSpc>
                <a:spcPts val="2699"/>
              </a:lnSpc>
            </a:pPr>
            <a:r>
              <a:rPr b="1" lang="en-US" sz="1800" strike="noStrike" u="none">
                <a:solidFill>
                  <a:srgbClr val="3d3838"/>
                </a:solidFill>
                <a:effectLst/>
                <a:uFillTx/>
                <a:latin typeface="Source Han Sans JP Bold"/>
                <a:ea typeface="Source Han Sans JP Bold"/>
              </a:rPr>
              <a:t>Our comprehensive methodology leverages various analytical techniques to transform raw data into actionable insights, driving smarter inventory and sales decisions.</a:t>
            </a:r>
            <a:endParaRPr b="0" lang="en-GB" sz="1800" strike="noStrike" u="none">
              <a:solidFill>
                <a:srgbClr val="000000"/>
              </a:solidFill>
              <a:effectLst/>
              <a:uFillTx/>
              <a:latin typeface="Arial"/>
            </a:endParaRPr>
          </a:p>
        </p:txBody>
      </p:sp>
      <p:grpSp>
        <p:nvGrpSpPr>
          <p:cNvPr id="212" name="Group 8"/>
          <p:cNvGrpSpPr/>
          <p:nvPr/>
        </p:nvGrpSpPr>
        <p:grpSpPr>
          <a:xfrm>
            <a:off x="667440" y="1947600"/>
            <a:ext cx="708480" cy="1063080"/>
            <a:chOff x="667440" y="1947600"/>
            <a:chExt cx="708480" cy="1063080"/>
          </a:xfrm>
        </p:grpSpPr>
        <p:sp>
          <p:nvSpPr>
            <p:cNvPr id="213" name="Freeform 9"/>
            <p:cNvSpPr/>
            <p:nvPr/>
          </p:nvSpPr>
          <p:spPr>
            <a:xfrm>
              <a:off x="667440" y="1947600"/>
              <a:ext cx="708480" cy="1063080"/>
            </a:xfrm>
            <a:custGeom>
              <a:avLst/>
              <a:gdLst>
                <a:gd name="textAreaLeft" fmla="*/ 0 w 708480"/>
                <a:gd name="textAreaRight" fmla="*/ 709200 w 708480"/>
                <a:gd name="textAreaTop" fmla="*/ 0 h 1063080"/>
                <a:gd name="textAreaBottom" fmla="*/ 1063800 h 1063080"/>
              </a:gdLst>
              <a:ahLst/>
              <a:cxnLst/>
              <a:rect l="textAreaLeft" t="textAreaTop" r="textAreaRight" b="textAreaBottom"/>
              <a:pathLst>
                <a:path w="1017016" h="1525651">
                  <a:moveTo>
                    <a:pt x="0" y="508508"/>
                  </a:moveTo>
                  <a:cubicBezTo>
                    <a:pt x="0" y="227711"/>
                    <a:pt x="227711" y="0"/>
                    <a:pt x="508508" y="0"/>
                  </a:cubicBezTo>
                  <a:cubicBezTo>
                    <a:pt x="789305" y="0"/>
                    <a:pt x="1017016" y="227711"/>
                    <a:pt x="1017016" y="508508"/>
                  </a:cubicBezTo>
                  <a:lnTo>
                    <a:pt x="1017016" y="1017143"/>
                  </a:lnTo>
                  <a:cubicBezTo>
                    <a:pt x="1017016" y="1297940"/>
                    <a:pt x="789305" y="1525651"/>
                    <a:pt x="508508" y="1525651"/>
                  </a:cubicBezTo>
                  <a:cubicBezTo>
                    <a:pt x="227711"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14" name="Group 10"/>
          <p:cNvGrpSpPr/>
          <p:nvPr/>
        </p:nvGrpSpPr>
        <p:grpSpPr>
          <a:xfrm>
            <a:off x="888840" y="2313360"/>
            <a:ext cx="265320" cy="331560"/>
            <a:chOff x="888840" y="2313360"/>
            <a:chExt cx="265320" cy="331560"/>
          </a:xfrm>
        </p:grpSpPr>
        <p:sp>
          <p:nvSpPr>
            <p:cNvPr id="215" name="Freeform 11" descr="preencoded.png"/>
            <p:cNvSpPr/>
            <p:nvPr/>
          </p:nvSpPr>
          <p:spPr>
            <a:xfrm>
              <a:off x="888840" y="2313360"/>
              <a:ext cx="265320" cy="331560"/>
            </a:xfrm>
            <a:custGeom>
              <a:avLst/>
              <a:gdLst>
                <a:gd name="textAreaLeft" fmla="*/ 0 w 265320"/>
                <a:gd name="textAreaRight" fmla="*/ 266040 w 265320"/>
                <a:gd name="textAreaTop" fmla="*/ 0 h 331560"/>
                <a:gd name="textAreaBottom" fmla="*/ 332280 h 331560"/>
              </a:gdLst>
              <a:ahLst/>
              <a:cxnLst/>
              <a:rect l="textAreaLeft" t="textAreaTop" r="textAreaRight" b="textAreaBottom"/>
              <a:pathLst>
                <a:path w="381381" h="476631">
                  <a:moveTo>
                    <a:pt x="0" y="0"/>
                  </a:moveTo>
                  <a:lnTo>
                    <a:pt x="381381" y="0"/>
                  </a:lnTo>
                  <a:lnTo>
                    <a:pt x="381381" y="476631"/>
                  </a:lnTo>
                  <a:lnTo>
                    <a:pt x="0" y="476631"/>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16" name="TextBox 12"/>
          <p:cNvSpPr/>
          <p:nvPr/>
        </p:nvSpPr>
        <p:spPr>
          <a:xfrm>
            <a:off x="1553760" y="2115360"/>
            <a:ext cx="2013840" cy="314640"/>
          </a:xfrm>
          <a:prstGeom prst="rect">
            <a:avLst/>
          </a:prstGeom>
          <a:noFill/>
          <a:ln w="0">
            <a:noFill/>
          </a:ln>
        </p:spPr>
        <p:style>
          <a:lnRef idx="0"/>
          <a:fillRef idx="0"/>
          <a:effectRef idx="0"/>
          <a:fontRef idx="minor"/>
        </p:style>
        <p:txBody>
          <a:bodyPr lIns="0" rIns="0" tIns="0" bIns="0" anchor="t">
            <a:spAutoFit/>
          </a:bodyPr>
          <a:p>
            <a:pPr defTabSz="914400">
              <a:lnSpc>
                <a:spcPts val="2480"/>
              </a:lnSpc>
            </a:pPr>
            <a:r>
              <a:rPr b="1" lang="en-US" sz="1970" strike="noStrike" u="none">
                <a:solidFill>
                  <a:srgbClr val="3d3838"/>
                </a:solidFill>
                <a:effectLst/>
                <a:uFillTx/>
                <a:latin typeface="Montserrat Bold"/>
                <a:ea typeface="Montserrat Bold"/>
              </a:rPr>
              <a:t>Data Cleaning</a:t>
            </a:r>
            <a:endParaRPr b="0" lang="en-GB" sz="1970" strike="noStrike" u="none">
              <a:solidFill>
                <a:srgbClr val="000000"/>
              </a:solidFill>
              <a:effectLst/>
              <a:uFillTx/>
              <a:latin typeface="Arial"/>
            </a:endParaRPr>
          </a:p>
        </p:txBody>
      </p:sp>
      <p:sp>
        <p:nvSpPr>
          <p:cNvPr id="217" name="TextBox 13"/>
          <p:cNvSpPr/>
          <p:nvPr/>
        </p:nvSpPr>
        <p:spPr>
          <a:xfrm>
            <a:off x="1553760" y="2435400"/>
            <a:ext cx="3506760" cy="1423440"/>
          </a:xfrm>
          <a:prstGeom prst="rect">
            <a:avLst/>
          </a:prstGeom>
          <a:noFill/>
          <a:ln w="0">
            <a:noFill/>
          </a:ln>
        </p:spPr>
        <p:style>
          <a:lnRef idx="0"/>
          <a:fillRef idx="0"/>
          <a:effectRef idx="0"/>
          <a:fontRef idx="minor"/>
        </p:style>
        <p:txBody>
          <a:bodyPr lIns="0" rIns="0" tIns="0" bIns="0" anchor="t">
            <a:spAutoFit/>
          </a:bodyPr>
          <a:p>
            <a:pPr defTabSz="914400">
              <a:lnSpc>
                <a:spcPts val="2242"/>
              </a:lnSpc>
            </a:pPr>
            <a:r>
              <a:rPr b="1" lang="en-US" sz="1490" strike="noStrike" u="none">
                <a:solidFill>
                  <a:srgbClr val="3d3838"/>
                </a:solidFill>
                <a:effectLst/>
                <a:uFillTx/>
                <a:latin typeface="Source Han Sans JP Bold"/>
                <a:ea typeface="Source Han Sans JP Bold"/>
              </a:rPr>
              <a:t>Thorough process to ensure data accuracy, consistency, and completeness, including handling missing values and outlier detection (IQR check).</a:t>
            </a:r>
            <a:endParaRPr b="0" lang="en-GB" sz="1490" strike="noStrike" u="none">
              <a:solidFill>
                <a:srgbClr val="000000"/>
              </a:solidFill>
              <a:effectLst/>
              <a:uFillTx/>
              <a:latin typeface="Arial"/>
            </a:endParaRPr>
          </a:p>
        </p:txBody>
      </p:sp>
      <p:grpSp>
        <p:nvGrpSpPr>
          <p:cNvPr id="218" name="Group 14"/>
          <p:cNvGrpSpPr/>
          <p:nvPr/>
        </p:nvGrpSpPr>
        <p:grpSpPr>
          <a:xfrm>
            <a:off x="5750280" y="2109960"/>
            <a:ext cx="759600" cy="1143360"/>
            <a:chOff x="5750280" y="2109960"/>
            <a:chExt cx="759600" cy="1143360"/>
          </a:xfrm>
        </p:grpSpPr>
        <p:sp>
          <p:nvSpPr>
            <p:cNvPr id="219" name="Freeform 15"/>
            <p:cNvSpPr/>
            <p:nvPr/>
          </p:nvSpPr>
          <p:spPr>
            <a:xfrm>
              <a:off x="5750280" y="2109960"/>
              <a:ext cx="759600" cy="1143360"/>
            </a:xfrm>
            <a:custGeom>
              <a:avLst/>
              <a:gdLst>
                <a:gd name="textAreaLeft" fmla="*/ 0 w 759600"/>
                <a:gd name="textAreaRight" fmla="*/ 760320 w 759600"/>
                <a:gd name="textAreaTop" fmla="*/ 0 h 1143360"/>
                <a:gd name="textAreaBottom" fmla="*/ 1144080 h 1143360"/>
              </a:gdLst>
              <a:ahLst/>
              <a:cxnLst/>
              <a:rect l="textAreaLeft" t="textAreaTop" r="textAreaRight" b="textAreaBottom"/>
              <a:pathLst>
                <a:path w="1013866" h="1525651">
                  <a:moveTo>
                    <a:pt x="0" y="508508"/>
                  </a:moveTo>
                  <a:cubicBezTo>
                    <a:pt x="0" y="227711"/>
                    <a:pt x="227006" y="0"/>
                    <a:pt x="506933" y="0"/>
                  </a:cubicBezTo>
                  <a:cubicBezTo>
                    <a:pt x="786860" y="0"/>
                    <a:pt x="1013866" y="227711"/>
                    <a:pt x="1013866" y="508508"/>
                  </a:cubicBezTo>
                  <a:lnTo>
                    <a:pt x="1013866" y="1017143"/>
                  </a:lnTo>
                  <a:cubicBezTo>
                    <a:pt x="1013866" y="1297940"/>
                    <a:pt x="786860" y="1525651"/>
                    <a:pt x="506933" y="1525651"/>
                  </a:cubicBezTo>
                  <a:cubicBezTo>
                    <a:pt x="227006"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20" name="Group 16"/>
          <p:cNvGrpSpPr/>
          <p:nvPr/>
        </p:nvGrpSpPr>
        <p:grpSpPr>
          <a:xfrm>
            <a:off x="5870520" y="2507040"/>
            <a:ext cx="401760" cy="504000"/>
            <a:chOff x="5870520" y="2507040"/>
            <a:chExt cx="401760" cy="504000"/>
          </a:xfrm>
        </p:grpSpPr>
        <p:sp>
          <p:nvSpPr>
            <p:cNvPr id="221" name="Freeform 17" descr="preencoded.png"/>
            <p:cNvSpPr/>
            <p:nvPr/>
          </p:nvSpPr>
          <p:spPr>
            <a:xfrm>
              <a:off x="5870520" y="2507040"/>
              <a:ext cx="401760" cy="504000"/>
            </a:xfrm>
            <a:custGeom>
              <a:avLst/>
              <a:gdLst>
                <a:gd name="textAreaLeft" fmla="*/ 0 w 401760"/>
                <a:gd name="textAreaRight" fmla="*/ 402480 w 401760"/>
                <a:gd name="textAreaTop" fmla="*/ 0 h 504000"/>
                <a:gd name="textAreaBottom" fmla="*/ 504720 h 504000"/>
              </a:gdLst>
              <a:ahLst/>
              <a:cxnLst/>
              <a:rect l="textAreaLeft" t="textAreaTop" r="textAreaRight" b="textAreaBottom"/>
              <a:pathLst>
                <a:path w="380200" h="476631">
                  <a:moveTo>
                    <a:pt x="0" y="0"/>
                  </a:moveTo>
                  <a:lnTo>
                    <a:pt x="380200" y="0"/>
                  </a:lnTo>
                  <a:lnTo>
                    <a:pt x="380200" y="476631"/>
                  </a:lnTo>
                  <a:lnTo>
                    <a:pt x="0" y="476631"/>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22" name="TextBox 18"/>
          <p:cNvSpPr/>
          <p:nvPr/>
        </p:nvSpPr>
        <p:spPr>
          <a:xfrm>
            <a:off x="6700680" y="2281320"/>
            <a:ext cx="3327840" cy="317520"/>
          </a:xfrm>
          <a:prstGeom prst="rect">
            <a:avLst/>
          </a:prstGeom>
          <a:noFill/>
          <a:ln w="0">
            <a:noFill/>
          </a:ln>
        </p:spPr>
        <p:style>
          <a:lnRef idx="0"/>
          <a:fillRef idx="0"/>
          <a:effectRef idx="0"/>
          <a:fontRef idx="minor"/>
        </p:style>
        <p:txBody>
          <a:bodyPr lIns="0" rIns="0" tIns="0" bIns="0" anchor="t">
            <a:spAutoFit/>
          </a:bodyPr>
          <a:p>
            <a:pPr defTabSz="914400">
              <a:lnSpc>
                <a:spcPts val="2503"/>
              </a:lnSpc>
            </a:pPr>
            <a:r>
              <a:rPr b="1" lang="en-US" sz="1979" strike="noStrike" u="none">
                <a:solidFill>
                  <a:srgbClr val="3d3838"/>
                </a:solidFill>
                <a:effectLst/>
                <a:uFillTx/>
                <a:latin typeface="Montserrat Bold"/>
                <a:ea typeface="Montserrat Bold"/>
              </a:rPr>
              <a:t>Descriptive Statistics</a:t>
            </a:r>
            <a:endParaRPr b="0" lang="en-GB" sz="1979" strike="noStrike" u="none">
              <a:solidFill>
                <a:srgbClr val="000000"/>
              </a:solidFill>
              <a:effectLst/>
              <a:uFillTx/>
              <a:latin typeface="Arial"/>
            </a:endParaRPr>
          </a:p>
        </p:txBody>
      </p:sp>
      <p:sp>
        <p:nvSpPr>
          <p:cNvPr id="223" name="TextBox 19"/>
          <p:cNvSpPr/>
          <p:nvPr/>
        </p:nvSpPr>
        <p:spPr>
          <a:xfrm>
            <a:off x="6700680" y="2638080"/>
            <a:ext cx="4213800" cy="1220760"/>
          </a:xfrm>
          <a:prstGeom prst="rect">
            <a:avLst/>
          </a:prstGeom>
          <a:noFill/>
          <a:ln w="0">
            <a:noFill/>
          </a:ln>
        </p:spPr>
        <p:style>
          <a:lnRef idx="0"/>
          <a:fillRef idx="0"/>
          <a:effectRef idx="0"/>
          <a:fontRef idx="minor"/>
        </p:style>
        <p:txBody>
          <a:bodyPr lIns="0" rIns="0" tIns="0" bIns="0" anchor="t">
            <a:spAutoFit/>
          </a:bodyPr>
          <a:p>
            <a:pPr defTabSz="914400">
              <a:lnSpc>
                <a:spcPts val="2404"/>
              </a:lnSpc>
            </a:pPr>
            <a:r>
              <a:rPr b="1" lang="en-US" sz="1600" strike="noStrike" u="none">
                <a:solidFill>
                  <a:srgbClr val="3d3838"/>
                </a:solidFill>
                <a:effectLst/>
                <a:uFillTx/>
                <a:latin typeface="Source Han Sans JP Bold"/>
                <a:ea typeface="Source Han Sans JP Bold"/>
              </a:rPr>
              <a:t>Calculation of mean, coefficient of variation (CV), and distribution analysis to summarize key characteristics of the sales data.</a:t>
            </a:r>
            <a:endParaRPr b="0" lang="en-GB" sz="1600" strike="noStrike" u="none">
              <a:solidFill>
                <a:srgbClr val="000000"/>
              </a:solidFill>
              <a:effectLst/>
              <a:uFillTx/>
              <a:latin typeface="Arial"/>
            </a:endParaRPr>
          </a:p>
        </p:txBody>
      </p:sp>
      <p:grpSp>
        <p:nvGrpSpPr>
          <p:cNvPr id="224" name="Group 20"/>
          <p:cNvGrpSpPr/>
          <p:nvPr/>
        </p:nvGrpSpPr>
        <p:grpSpPr>
          <a:xfrm>
            <a:off x="12113640" y="2250720"/>
            <a:ext cx="762120" cy="1143360"/>
            <a:chOff x="12113640" y="2250720"/>
            <a:chExt cx="762120" cy="1143360"/>
          </a:xfrm>
        </p:grpSpPr>
        <p:sp>
          <p:nvSpPr>
            <p:cNvPr id="225" name="Freeform 21"/>
            <p:cNvSpPr/>
            <p:nvPr/>
          </p:nvSpPr>
          <p:spPr>
            <a:xfrm>
              <a:off x="12113640" y="2250720"/>
              <a:ext cx="762120" cy="1143360"/>
            </a:xfrm>
            <a:custGeom>
              <a:avLst/>
              <a:gdLst>
                <a:gd name="textAreaLeft" fmla="*/ 0 w 762120"/>
                <a:gd name="textAreaRight" fmla="*/ 762840 w 762120"/>
                <a:gd name="textAreaTop" fmla="*/ 0 h 1143360"/>
                <a:gd name="textAreaBottom" fmla="*/ 1144080 h 1143360"/>
              </a:gdLst>
              <a:ahLst/>
              <a:cxnLst/>
              <a:rect l="textAreaLeft" t="textAreaTop" r="textAreaRight" b="textAreaBottom"/>
              <a:pathLst>
                <a:path w="1017016" h="1525651">
                  <a:moveTo>
                    <a:pt x="0" y="508508"/>
                  </a:moveTo>
                  <a:cubicBezTo>
                    <a:pt x="0" y="227711"/>
                    <a:pt x="227711" y="0"/>
                    <a:pt x="508508" y="0"/>
                  </a:cubicBezTo>
                  <a:cubicBezTo>
                    <a:pt x="789305" y="0"/>
                    <a:pt x="1017016" y="227711"/>
                    <a:pt x="1017016" y="508508"/>
                  </a:cubicBezTo>
                  <a:lnTo>
                    <a:pt x="1017016" y="1017143"/>
                  </a:lnTo>
                  <a:cubicBezTo>
                    <a:pt x="1017016" y="1297940"/>
                    <a:pt x="789305" y="1525651"/>
                    <a:pt x="508508" y="1525651"/>
                  </a:cubicBezTo>
                  <a:cubicBezTo>
                    <a:pt x="227711"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26" name="Group 22"/>
          <p:cNvGrpSpPr/>
          <p:nvPr/>
        </p:nvGrpSpPr>
        <p:grpSpPr>
          <a:xfrm>
            <a:off x="12351600" y="2644200"/>
            <a:ext cx="285480" cy="356760"/>
            <a:chOff x="12351600" y="2644200"/>
            <a:chExt cx="285480" cy="356760"/>
          </a:xfrm>
        </p:grpSpPr>
        <p:sp>
          <p:nvSpPr>
            <p:cNvPr id="227" name="Freeform 23" descr="preencoded.png"/>
            <p:cNvSpPr/>
            <p:nvPr/>
          </p:nvSpPr>
          <p:spPr>
            <a:xfrm>
              <a:off x="12351600" y="2644200"/>
              <a:ext cx="285480" cy="356760"/>
            </a:xfrm>
            <a:custGeom>
              <a:avLst/>
              <a:gdLst>
                <a:gd name="textAreaLeft" fmla="*/ 0 w 285480"/>
                <a:gd name="textAreaRight" fmla="*/ 286200 w 285480"/>
                <a:gd name="textAreaTop" fmla="*/ 0 h 356760"/>
                <a:gd name="textAreaBottom" fmla="*/ 357480 h 356760"/>
              </a:gdLst>
              <a:ahLst/>
              <a:cxnLst/>
              <a:rect l="textAreaLeft" t="textAreaTop" r="textAreaRight" b="textAreaBottom"/>
              <a:pathLst>
                <a:path w="381381" h="476631">
                  <a:moveTo>
                    <a:pt x="0" y="0"/>
                  </a:moveTo>
                  <a:lnTo>
                    <a:pt x="381381" y="0"/>
                  </a:lnTo>
                  <a:lnTo>
                    <a:pt x="381381" y="476631"/>
                  </a:lnTo>
                  <a:lnTo>
                    <a:pt x="0" y="476631"/>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28" name="TextBox 24"/>
          <p:cNvSpPr/>
          <p:nvPr/>
        </p:nvSpPr>
        <p:spPr>
          <a:xfrm>
            <a:off x="13066920" y="2432160"/>
            <a:ext cx="3712680" cy="30132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1" lang="en-US" sz="1890" strike="noStrike" u="none">
                <a:solidFill>
                  <a:srgbClr val="3d3838"/>
                </a:solidFill>
                <a:effectLst/>
                <a:uFillTx/>
                <a:latin typeface="Montserrat Bold"/>
                <a:ea typeface="Montserrat Bold"/>
              </a:rPr>
              <a:t>Trend &amp; Seasonal Analysis</a:t>
            </a:r>
            <a:endParaRPr b="0" lang="en-GB" sz="1890" strike="noStrike" u="none">
              <a:solidFill>
                <a:srgbClr val="000000"/>
              </a:solidFill>
              <a:effectLst/>
              <a:uFillTx/>
              <a:latin typeface="Arial"/>
            </a:endParaRPr>
          </a:p>
        </p:txBody>
      </p:sp>
      <p:sp>
        <p:nvSpPr>
          <p:cNvPr id="229" name="TextBox 25"/>
          <p:cNvSpPr/>
          <p:nvPr/>
        </p:nvSpPr>
        <p:spPr>
          <a:xfrm>
            <a:off x="13066920" y="2788560"/>
            <a:ext cx="3712680" cy="1217880"/>
          </a:xfrm>
          <a:prstGeom prst="rect">
            <a:avLst/>
          </a:prstGeom>
          <a:noFill/>
          <a:ln w="0">
            <a:noFill/>
          </a:ln>
        </p:spPr>
        <p:style>
          <a:lnRef idx="0"/>
          <a:fillRef idx="0"/>
          <a:effectRef idx="0"/>
          <a:fontRef idx="minor"/>
        </p:style>
        <p:txBody>
          <a:bodyPr lIns="0" rIns="0" tIns="0" bIns="0" anchor="t">
            <a:spAutoFit/>
          </a:bodyPr>
          <a:p>
            <a:pPr defTabSz="914400">
              <a:lnSpc>
                <a:spcPts val="2398"/>
              </a:lnSpc>
            </a:pPr>
            <a:r>
              <a:rPr b="1" lang="en-US" sz="1600" strike="noStrike" u="none">
                <a:solidFill>
                  <a:srgbClr val="3d3838"/>
                </a:solidFill>
                <a:effectLst/>
                <a:uFillTx/>
                <a:latin typeface="Source Han Sans JP Bold"/>
                <a:ea typeface="Source Han Sans JP Bold"/>
              </a:rPr>
              <a:t>Identification of underlying sales trends and recurring seasonal patterns to inform better forecasting and inventory planning.</a:t>
            </a:r>
            <a:endParaRPr b="0" lang="en-GB" sz="1600" strike="noStrike" u="none">
              <a:solidFill>
                <a:srgbClr val="000000"/>
              </a:solidFill>
              <a:effectLst/>
              <a:uFillTx/>
              <a:latin typeface="Arial"/>
            </a:endParaRPr>
          </a:p>
        </p:txBody>
      </p:sp>
      <p:grpSp>
        <p:nvGrpSpPr>
          <p:cNvPr id="230" name="Group 26"/>
          <p:cNvGrpSpPr/>
          <p:nvPr/>
        </p:nvGrpSpPr>
        <p:grpSpPr>
          <a:xfrm>
            <a:off x="327960" y="4343040"/>
            <a:ext cx="762120" cy="1143360"/>
            <a:chOff x="327960" y="4343040"/>
            <a:chExt cx="762120" cy="1143360"/>
          </a:xfrm>
        </p:grpSpPr>
        <p:sp>
          <p:nvSpPr>
            <p:cNvPr id="231" name="Freeform 27"/>
            <p:cNvSpPr/>
            <p:nvPr/>
          </p:nvSpPr>
          <p:spPr>
            <a:xfrm>
              <a:off x="327960" y="4343040"/>
              <a:ext cx="762120" cy="1143360"/>
            </a:xfrm>
            <a:custGeom>
              <a:avLst/>
              <a:gdLst>
                <a:gd name="textAreaLeft" fmla="*/ 0 w 762120"/>
                <a:gd name="textAreaRight" fmla="*/ 762840 w 762120"/>
                <a:gd name="textAreaTop" fmla="*/ 0 h 1143360"/>
                <a:gd name="textAreaBottom" fmla="*/ 1144080 h 1143360"/>
              </a:gdLst>
              <a:ahLst/>
              <a:cxnLst/>
              <a:rect l="textAreaLeft" t="textAreaTop" r="textAreaRight" b="textAreaBottom"/>
              <a:pathLst>
                <a:path w="1017016" h="1525651">
                  <a:moveTo>
                    <a:pt x="0" y="508508"/>
                  </a:moveTo>
                  <a:cubicBezTo>
                    <a:pt x="0" y="227711"/>
                    <a:pt x="227711" y="0"/>
                    <a:pt x="508508" y="0"/>
                  </a:cubicBezTo>
                  <a:cubicBezTo>
                    <a:pt x="789305" y="0"/>
                    <a:pt x="1017016" y="227711"/>
                    <a:pt x="1017016" y="508508"/>
                  </a:cubicBezTo>
                  <a:lnTo>
                    <a:pt x="1017016" y="1017143"/>
                  </a:lnTo>
                  <a:cubicBezTo>
                    <a:pt x="1017016" y="1297940"/>
                    <a:pt x="789305" y="1525651"/>
                    <a:pt x="508508" y="1525651"/>
                  </a:cubicBezTo>
                  <a:cubicBezTo>
                    <a:pt x="227711"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32" name="Group 28"/>
          <p:cNvGrpSpPr/>
          <p:nvPr/>
        </p:nvGrpSpPr>
        <p:grpSpPr>
          <a:xfrm>
            <a:off x="566280" y="4736160"/>
            <a:ext cx="285480" cy="356760"/>
            <a:chOff x="566280" y="4736160"/>
            <a:chExt cx="285480" cy="356760"/>
          </a:xfrm>
        </p:grpSpPr>
        <p:sp>
          <p:nvSpPr>
            <p:cNvPr id="233" name="Freeform 29" descr="preencoded.png"/>
            <p:cNvSpPr/>
            <p:nvPr/>
          </p:nvSpPr>
          <p:spPr>
            <a:xfrm>
              <a:off x="566280" y="4736160"/>
              <a:ext cx="285480" cy="356760"/>
            </a:xfrm>
            <a:custGeom>
              <a:avLst/>
              <a:gdLst>
                <a:gd name="textAreaLeft" fmla="*/ 0 w 285480"/>
                <a:gd name="textAreaRight" fmla="*/ 286200 w 285480"/>
                <a:gd name="textAreaTop" fmla="*/ 0 h 356760"/>
                <a:gd name="textAreaBottom" fmla="*/ 357480 h 356760"/>
              </a:gdLst>
              <a:ahLst/>
              <a:cxnLst/>
              <a:rect l="textAreaLeft" t="textAreaTop" r="textAreaRight" b="textAreaBottom"/>
              <a:pathLst>
                <a:path w="381381" h="476631">
                  <a:moveTo>
                    <a:pt x="0" y="0"/>
                  </a:moveTo>
                  <a:lnTo>
                    <a:pt x="381381" y="0"/>
                  </a:lnTo>
                  <a:lnTo>
                    <a:pt x="381381" y="476631"/>
                  </a:lnTo>
                  <a:lnTo>
                    <a:pt x="0" y="47663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34" name="TextBox 30"/>
          <p:cNvSpPr/>
          <p:nvPr/>
        </p:nvSpPr>
        <p:spPr>
          <a:xfrm>
            <a:off x="1281240" y="4514400"/>
            <a:ext cx="2935080" cy="317520"/>
          </a:xfrm>
          <a:prstGeom prst="rect">
            <a:avLst/>
          </a:prstGeom>
          <a:noFill/>
          <a:ln w="0">
            <a:noFill/>
          </a:ln>
        </p:spPr>
        <p:style>
          <a:lnRef idx="0"/>
          <a:fillRef idx="0"/>
          <a:effectRef idx="0"/>
          <a:fontRef idx="minor"/>
        </p:style>
        <p:txBody>
          <a:bodyPr lIns="0" rIns="0" tIns="0" bIns="0" anchor="t">
            <a:spAutoFit/>
          </a:bodyPr>
          <a:p>
            <a:pPr defTabSz="914400">
              <a:lnSpc>
                <a:spcPts val="2503"/>
              </a:lnSpc>
            </a:pPr>
            <a:r>
              <a:rPr b="1" lang="en-US" sz="1979" strike="noStrike" u="none">
                <a:solidFill>
                  <a:srgbClr val="3d3838"/>
                </a:solidFill>
                <a:effectLst/>
                <a:uFillTx/>
                <a:latin typeface="Montserrat Bold"/>
                <a:ea typeface="Montserrat Bold"/>
              </a:rPr>
              <a:t>Linear Regression</a:t>
            </a:r>
            <a:endParaRPr b="0" lang="en-GB" sz="1979" strike="noStrike" u="none">
              <a:solidFill>
                <a:srgbClr val="000000"/>
              </a:solidFill>
              <a:effectLst/>
              <a:uFillTx/>
              <a:latin typeface="Arial"/>
            </a:endParaRPr>
          </a:p>
        </p:txBody>
      </p:sp>
      <p:sp>
        <p:nvSpPr>
          <p:cNvPr id="235" name="TextBox 31"/>
          <p:cNvSpPr/>
          <p:nvPr/>
        </p:nvSpPr>
        <p:spPr>
          <a:xfrm>
            <a:off x="1281240" y="4880520"/>
            <a:ext cx="3896640" cy="1217880"/>
          </a:xfrm>
          <a:prstGeom prst="rect">
            <a:avLst/>
          </a:prstGeom>
          <a:noFill/>
          <a:ln w="0">
            <a:noFill/>
          </a:ln>
        </p:spPr>
        <p:style>
          <a:lnRef idx="0"/>
          <a:fillRef idx="0"/>
          <a:effectRef idx="0"/>
          <a:fontRef idx="minor"/>
        </p:style>
        <p:txBody>
          <a:bodyPr lIns="0" rIns="0" tIns="0" bIns="0" anchor="t">
            <a:spAutoFit/>
          </a:bodyPr>
          <a:p>
            <a:pPr defTabSz="914400">
              <a:lnSpc>
                <a:spcPts val="2398"/>
              </a:lnSpc>
            </a:pPr>
            <a:r>
              <a:rPr b="1" lang="en-US" sz="1600" strike="noStrike" u="none">
                <a:solidFill>
                  <a:srgbClr val="3d3838"/>
                </a:solidFill>
                <a:effectLst/>
                <a:uFillTx/>
                <a:latin typeface="Source Han Sans JP Bold"/>
                <a:ea typeface="Source Han Sans JP Bold"/>
              </a:rPr>
              <a:t>Utilized for precise demand forecasting, specifically applied to predict future sales of tile products based on historical data.</a:t>
            </a:r>
            <a:endParaRPr b="0" lang="en-GB" sz="1600" strike="noStrike" u="none">
              <a:solidFill>
                <a:srgbClr val="000000"/>
              </a:solidFill>
              <a:effectLst/>
              <a:uFillTx/>
              <a:latin typeface="Arial"/>
            </a:endParaRPr>
          </a:p>
        </p:txBody>
      </p:sp>
      <p:grpSp>
        <p:nvGrpSpPr>
          <p:cNvPr id="236" name="Group 32"/>
          <p:cNvGrpSpPr/>
          <p:nvPr/>
        </p:nvGrpSpPr>
        <p:grpSpPr>
          <a:xfrm>
            <a:off x="6071760" y="4409640"/>
            <a:ext cx="762120" cy="1143360"/>
            <a:chOff x="6071760" y="4409640"/>
            <a:chExt cx="762120" cy="1143360"/>
          </a:xfrm>
        </p:grpSpPr>
        <p:sp>
          <p:nvSpPr>
            <p:cNvPr id="237" name="Freeform 33"/>
            <p:cNvSpPr/>
            <p:nvPr/>
          </p:nvSpPr>
          <p:spPr>
            <a:xfrm>
              <a:off x="6071760" y="4409640"/>
              <a:ext cx="762120" cy="1143360"/>
            </a:xfrm>
            <a:custGeom>
              <a:avLst/>
              <a:gdLst>
                <a:gd name="textAreaLeft" fmla="*/ 0 w 762120"/>
                <a:gd name="textAreaRight" fmla="*/ 762840 w 762120"/>
                <a:gd name="textAreaTop" fmla="*/ 0 h 1143360"/>
                <a:gd name="textAreaBottom" fmla="*/ 1144080 h 1143360"/>
              </a:gdLst>
              <a:ahLst/>
              <a:cxnLst/>
              <a:rect l="textAreaLeft" t="textAreaTop" r="textAreaRight" b="textAreaBottom"/>
              <a:pathLst>
                <a:path w="1017016" h="1525651">
                  <a:moveTo>
                    <a:pt x="0" y="508508"/>
                  </a:moveTo>
                  <a:cubicBezTo>
                    <a:pt x="0" y="227711"/>
                    <a:pt x="227711" y="0"/>
                    <a:pt x="508508" y="0"/>
                  </a:cubicBezTo>
                  <a:cubicBezTo>
                    <a:pt x="789305" y="0"/>
                    <a:pt x="1017016" y="227711"/>
                    <a:pt x="1017016" y="508508"/>
                  </a:cubicBezTo>
                  <a:lnTo>
                    <a:pt x="1017016" y="1017143"/>
                  </a:lnTo>
                  <a:cubicBezTo>
                    <a:pt x="1017016" y="1297940"/>
                    <a:pt x="789305" y="1525651"/>
                    <a:pt x="508508" y="1525651"/>
                  </a:cubicBezTo>
                  <a:cubicBezTo>
                    <a:pt x="227711"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38" name="Group 34"/>
          <p:cNvGrpSpPr/>
          <p:nvPr/>
        </p:nvGrpSpPr>
        <p:grpSpPr>
          <a:xfrm>
            <a:off x="6224400" y="4752720"/>
            <a:ext cx="285480" cy="356760"/>
            <a:chOff x="6224400" y="4752720"/>
            <a:chExt cx="285480" cy="356760"/>
          </a:xfrm>
        </p:grpSpPr>
        <p:sp>
          <p:nvSpPr>
            <p:cNvPr id="239" name="Freeform 35" descr="preencoded.png"/>
            <p:cNvSpPr/>
            <p:nvPr/>
          </p:nvSpPr>
          <p:spPr>
            <a:xfrm>
              <a:off x="6224400" y="4752720"/>
              <a:ext cx="285480" cy="356760"/>
            </a:xfrm>
            <a:custGeom>
              <a:avLst/>
              <a:gdLst>
                <a:gd name="textAreaLeft" fmla="*/ 0 w 285480"/>
                <a:gd name="textAreaRight" fmla="*/ 286200 w 285480"/>
                <a:gd name="textAreaTop" fmla="*/ 0 h 356760"/>
                <a:gd name="textAreaBottom" fmla="*/ 357480 h 356760"/>
              </a:gdLst>
              <a:ahLst/>
              <a:cxnLst/>
              <a:rect l="textAreaLeft" t="textAreaTop" r="textAreaRight" b="textAreaBottom"/>
              <a:pathLst>
                <a:path w="381381" h="476631">
                  <a:moveTo>
                    <a:pt x="0" y="0"/>
                  </a:moveTo>
                  <a:lnTo>
                    <a:pt x="381381" y="0"/>
                  </a:lnTo>
                  <a:lnTo>
                    <a:pt x="381381" y="476631"/>
                  </a:lnTo>
                  <a:lnTo>
                    <a:pt x="0" y="476631"/>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40" name="TextBox 36"/>
          <p:cNvSpPr/>
          <p:nvPr/>
        </p:nvSpPr>
        <p:spPr>
          <a:xfrm>
            <a:off x="7025040" y="4590720"/>
            <a:ext cx="2166480" cy="30132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1" lang="en-US" sz="1890" strike="noStrike" u="none">
                <a:solidFill>
                  <a:srgbClr val="3d3838"/>
                </a:solidFill>
                <a:effectLst/>
                <a:uFillTx/>
                <a:latin typeface="Montserrat Bold"/>
                <a:ea typeface="Montserrat Bold"/>
              </a:rPr>
              <a:t>ABC Analysis</a:t>
            </a:r>
            <a:endParaRPr b="0" lang="en-GB" sz="1890" strike="noStrike" u="none">
              <a:solidFill>
                <a:srgbClr val="000000"/>
              </a:solidFill>
              <a:effectLst/>
              <a:uFillTx/>
              <a:latin typeface="Arial"/>
            </a:endParaRPr>
          </a:p>
        </p:txBody>
      </p:sp>
      <p:sp>
        <p:nvSpPr>
          <p:cNvPr id="241" name="TextBox 37"/>
          <p:cNvSpPr/>
          <p:nvPr/>
        </p:nvSpPr>
        <p:spPr>
          <a:xfrm>
            <a:off x="7025040" y="4947480"/>
            <a:ext cx="4128480" cy="1217880"/>
          </a:xfrm>
          <a:prstGeom prst="rect">
            <a:avLst/>
          </a:prstGeom>
          <a:noFill/>
          <a:ln w="0">
            <a:noFill/>
          </a:ln>
        </p:spPr>
        <p:style>
          <a:lnRef idx="0"/>
          <a:fillRef idx="0"/>
          <a:effectRef idx="0"/>
          <a:fontRef idx="minor"/>
        </p:style>
        <p:txBody>
          <a:bodyPr lIns="0" rIns="0" tIns="0" bIns="0" anchor="t">
            <a:spAutoFit/>
          </a:bodyPr>
          <a:p>
            <a:pPr defTabSz="914400">
              <a:lnSpc>
                <a:spcPts val="2398"/>
              </a:lnSpc>
            </a:pPr>
            <a:r>
              <a:rPr b="1" lang="en-US" sz="1600" strike="noStrike" u="none">
                <a:solidFill>
                  <a:srgbClr val="3d3838"/>
                </a:solidFill>
                <a:effectLst/>
                <a:uFillTx/>
                <a:latin typeface="Source Han Sans JP Bold"/>
                <a:ea typeface="Source Han Sans JP Bold"/>
              </a:rPr>
              <a:t>Application of the 80/20 rule to categorize inventory items by their value, optimizing stock levels and procurement strategies.</a:t>
            </a:r>
            <a:endParaRPr b="0" lang="en-GB" sz="1600" strike="noStrike" u="none">
              <a:solidFill>
                <a:srgbClr val="000000"/>
              </a:solidFill>
              <a:effectLst/>
              <a:uFillTx/>
              <a:latin typeface="Arial"/>
            </a:endParaRPr>
          </a:p>
        </p:txBody>
      </p:sp>
      <p:grpSp>
        <p:nvGrpSpPr>
          <p:cNvPr id="242" name="Group 38"/>
          <p:cNvGrpSpPr/>
          <p:nvPr/>
        </p:nvGrpSpPr>
        <p:grpSpPr>
          <a:xfrm>
            <a:off x="12195720" y="4600440"/>
            <a:ext cx="762120" cy="1143360"/>
            <a:chOff x="12195720" y="4600440"/>
            <a:chExt cx="762120" cy="1143360"/>
          </a:xfrm>
        </p:grpSpPr>
        <p:sp>
          <p:nvSpPr>
            <p:cNvPr id="243" name="Freeform 39"/>
            <p:cNvSpPr/>
            <p:nvPr/>
          </p:nvSpPr>
          <p:spPr>
            <a:xfrm>
              <a:off x="12195720" y="4600440"/>
              <a:ext cx="762120" cy="1143360"/>
            </a:xfrm>
            <a:custGeom>
              <a:avLst/>
              <a:gdLst>
                <a:gd name="textAreaLeft" fmla="*/ 0 w 762120"/>
                <a:gd name="textAreaRight" fmla="*/ 762840 w 762120"/>
                <a:gd name="textAreaTop" fmla="*/ 0 h 1143360"/>
                <a:gd name="textAreaBottom" fmla="*/ 1144080 h 1143360"/>
              </a:gdLst>
              <a:ahLst/>
              <a:cxnLst/>
              <a:rect l="textAreaLeft" t="textAreaTop" r="textAreaRight" b="textAreaBottom"/>
              <a:pathLst>
                <a:path w="1017016" h="1525651">
                  <a:moveTo>
                    <a:pt x="0" y="508508"/>
                  </a:moveTo>
                  <a:cubicBezTo>
                    <a:pt x="0" y="227711"/>
                    <a:pt x="227711" y="0"/>
                    <a:pt x="508508" y="0"/>
                  </a:cubicBezTo>
                  <a:cubicBezTo>
                    <a:pt x="789305" y="0"/>
                    <a:pt x="1017016" y="227711"/>
                    <a:pt x="1017016" y="508508"/>
                  </a:cubicBezTo>
                  <a:lnTo>
                    <a:pt x="1017016" y="1017143"/>
                  </a:lnTo>
                  <a:cubicBezTo>
                    <a:pt x="1017016" y="1297940"/>
                    <a:pt x="789305" y="1525651"/>
                    <a:pt x="508508" y="1525651"/>
                  </a:cubicBezTo>
                  <a:cubicBezTo>
                    <a:pt x="227711" y="1525651"/>
                    <a:pt x="0" y="1297940"/>
                    <a:pt x="0" y="1017143"/>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44" name="Group 40"/>
          <p:cNvGrpSpPr/>
          <p:nvPr/>
        </p:nvGrpSpPr>
        <p:grpSpPr>
          <a:xfrm>
            <a:off x="12434040" y="4993560"/>
            <a:ext cx="285480" cy="356760"/>
            <a:chOff x="12434040" y="4993560"/>
            <a:chExt cx="285480" cy="356760"/>
          </a:xfrm>
        </p:grpSpPr>
        <p:sp>
          <p:nvSpPr>
            <p:cNvPr id="245" name="Freeform 41" descr="preencoded.png"/>
            <p:cNvSpPr/>
            <p:nvPr/>
          </p:nvSpPr>
          <p:spPr>
            <a:xfrm>
              <a:off x="12434040" y="4993560"/>
              <a:ext cx="285480" cy="356760"/>
            </a:xfrm>
            <a:custGeom>
              <a:avLst/>
              <a:gdLst>
                <a:gd name="textAreaLeft" fmla="*/ 0 w 285480"/>
                <a:gd name="textAreaRight" fmla="*/ 286200 w 285480"/>
                <a:gd name="textAreaTop" fmla="*/ 0 h 356760"/>
                <a:gd name="textAreaBottom" fmla="*/ 357480 h 356760"/>
              </a:gdLst>
              <a:ahLst/>
              <a:cxnLst/>
              <a:rect l="textAreaLeft" t="textAreaTop" r="textAreaRight" b="textAreaBottom"/>
              <a:pathLst>
                <a:path w="381381" h="476631">
                  <a:moveTo>
                    <a:pt x="0" y="0"/>
                  </a:moveTo>
                  <a:lnTo>
                    <a:pt x="381381" y="0"/>
                  </a:lnTo>
                  <a:lnTo>
                    <a:pt x="381381" y="476631"/>
                  </a:lnTo>
                  <a:lnTo>
                    <a:pt x="0" y="476631"/>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246" name="TextBox 42"/>
          <p:cNvSpPr/>
          <p:nvPr/>
        </p:nvSpPr>
        <p:spPr>
          <a:xfrm>
            <a:off x="13149000" y="4781520"/>
            <a:ext cx="3092040" cy="301320"/>
          </a:xfrm>
          <a:prstGeom prst="rect">
            <a:avLst/>
          </a:prstGeom>
          <a:noFill/>
          <a:ln w="0">
            <a:noFill/>
          </a:ln>
        </p:spPr>
        <p:style>
          <a:lnRef idx="0"/>
          <a:fillRef idx="0"/>
          <a:effectRef idx="0"/>
          <a:fontRef idx="minor"/>
        </p:style>
        <p:txBody>
          <a:bodyPr lIns="0" rIns="0" tIns="0" bIns="0" anchor="t">
            <a:spAutoFit/>
          </a:bodyPr>
          <a:p>
            <a:pPr defTabSz="914400">
              <a:lnSpc>
                <a:spcPts val="2375"/>
              </a:lnSpc>
            </a:pPr>
            <a:r>
              <a:rPr b="1" lang="en-US" sz="1890" strike="noStrike" u="none">
                <a:solidFill>
                  <a:srgbClr val="3d3838"/>
                </a:solidFill>
                <a:effectLst/>
                <a:uFillTx/>
                <a:latin typeface="Montserrat Bold"/>
                <a:ea typeface="Montserrat Bold"/>
              </a:rPr>
              <a:t>Correlation Analysis</a:t>
            </a:r>
            <a:endParaRPr b="0" lang="en-GB" sz="1890" strike="noStrike" u="none">
              <a:solidFill>
                <a:srgbClr val="000000"/>
              </a:solidFill>
              <a:effectLst/>
              <a:uFillTx/>
              <a:latin typeface="Arial"/>
            </a:endParaRPr>
          </a:p>
        </p:txBody>
      </p:sp>
      <p:sp>
        <p:nvSpPr>
          <p:cNvPr id="247" name="TextBox 43"/>
          <p:cNvSpPr/>
          <p:nvPr/>
        </p:nvSpPr>
        <p:spPr>
          <a:xfrm>
            <a:off x="13149000" y="5137920"/>
            <a:ext cx="3738960" cy="1217880"/>
          </a:xfrm>
          <a:prstGeom prst="rect">
            <a:avLst/>
          </a:prstGeom>
          <a:noFill/>
          <a:ln w="0">
            <a:noFill/>
          </a:ln>
        </p:spPr>
        <p:style>
          <a:lnRef idx="0"/>
          <a:fillRef idx="0"/>
          <a:effectRef idx="0"/>
          <a:fontRef idx="minor"/>
        </p:style>
        <p:txBody>
          <a:bodyPr lIns="0" rIns="0" tIns="0" bIns="0" anchor="t">
            <a:spAutoFit/>
          </a:bodyPr>
          <a:p>
            <a:pPr defTabSz="914400">
              <a:lnSpc>
                <a:spcPts val="2398"/>
              </a:lnSpc>
            </a:pPr>
            <a:r>
              <a:rPr b="1" lang="en-US" sz="1600" strike="noStrike" u="none">
                <a:solidFill>
                  <a:srgbClr val="3d3838"/>
                </a:solidFill>
                <a:effectLst/>
                <a:uFillTx/>
                <a:latin typeface="Source Han Sans JP Bold"/>
                <a:ea typeface="Source Han Sans JP Bold"/>
              </a:rPr>
              <a:t>Identification of products frequently purchased together to inform cross-selling strategies and optimize store layout.</a:t>
            </a:r>
            <a:endParaRPr b="0" lang="en-GB"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234" dur="indefinite" restart="never" nodeType="tmRoot">
          <p:childTnLst>
            <p:seq>
              <p:cTn id="235" dur="indefinite" nodeType="mainSeq">
                <p:childTnLst>
                  <p:par>
                    <p:cTn id="236" fill="hold">
                      <p:stCondLst>
                        <p:cond delay="indefinite"/>
                      </p:stCondLst>
                      <p:childTnLst>
                        <p:par>
                          <p:cTn id="237" fill="hold">
                            <p:stCondLst>
                              <p:cond delay="0"/>
                            </p:stCondLst>
                            <p:childTnLst>
                              <p:par>
                                <p:cTn id="238" nodeType="clickEffect" fill="hold" presetClass="entr" presetID="3" presetSubtype="10">
                                  <p:stCondLst>
                                    <p:cond delay="0"/>
                                  </p:stCondLst>
                                  <p:childTnLst>
                                    <p:set>
                                      <p:cBhvr>
                                        <p:cTn id="239" dur="1" fill="hold">
                                          <p:stCondLst>
                                            <p:cond delay="0"/>
                                          </p:stCondLst>
                                        </p:cTn>
                                        <p:tgtEl>
                                          <p:spTgt spid="210"/>
                                        </p:tgtEl>
                                        <p:attrNameLst>
                                          <p:attrName>style.visibility</p:attrName>
                                        </p:attrNameLst>
                                      </p:cBhvr>
                                      <p:to>
                                        <p:strVal val="visible"/>
                                      </p:to>
                                    </p:set>
                                    <p:animEffect filter="blinds(horizontal)" transition="in">
                                      <p:cBhvr additive="repl">
                                        <p:cTn id="240" dur="500"/>
                                        <p:tgtEl>
                                          <p:spTgt spid="210"/>
                                        </p:tgtEl>
                                      </p:cBhvr>
                                    </p:animEffec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3" presetSubtype="10">
                                  <p:stCondLst>
                                    <p:cond delay="0"/>
                                  </p:stCondLst>
                                  <p:childTnLst>
                                    <p:set>
                                      <p:cBhvr>
                                        <p:cTn id="244" dur="1" fill="hold">
                                          <p:stCondLst>
                                            <p:cond delay="0"/>
                                          </p:stCondLst>
                                        </p:cTn>
                                        <p:tgtEl>
                                          <p:spTgt spid="211"/>
                                        </p:tgtEl>
                                        <p:attrNameLst>
                                          <p:attrName>style.visibility</p:attrName>
                                        </p:attrNameLst>
                                      </p:cBhvr>
                                      <p:to>
                                        <p:strVal val="visible"/>
                                      </p:to>
                                    </p:set>
                                    <p:animEffect filter="blinds(horizontal)" transition="in">
                                      <p:cBhvr additive="repl">
                                        <p:cTn id="245" dur="500"/>
                                        <p:tgtEl>
                                          <p:spTgt spid="211"/>
                                        </p:tgtEl>
                                      </p:cBhvr>
                                    </p:animEffect>
                                  </p:childTnLst>
                                </p:cTn>
                              </p:par>
                            </p:childTnLst>
                          </p:cTn>
                        </p:par>
                      </p:childTnLst>
                    </p:cTn>
                  </p:par>
                  <p:par>
                    <p:cTn id="246" fill="hold">
                      <p:stCondLst>
                        <p:cond delay="indefinite"/>
                      </p:stCondLst>
                      <p:childTnLst>
                        <p:par>
                          <p:cTn id="247" fill="hold">
                            <p:stCondLst>
                              <p:cond delay="0"/>
                            </p:stCondLst>
                            <p:childTnLst>
                              <p:par>
                                <p:cTn id="248" nodeType="clickEffect" fill="hold" presetClass="entr" presetID="5" presetSubtype="10">
                                  <p:stCondLst>
                                    <p:cond delay="0"/>
                                  </p:stCondLst>
                                  <p:childTnLst>
                                    <p:set>
                                      <p:cBhvr>
                                        <p:cTn id="249" dur="1" fill="hold">
                                          <p:stCondLst>
                                            <p:cond delay="0"/>
                                          </p:stCondLst>
                                        </p:cTn>
                                        <p:tgtEl>
                                          <p:spTgt spid="212"/>
                                        </p:tgtEl>
                                        <p:attrNameLst>
                                          <p:attrName>style.visibility</p:attrName>
                                        </p:attrNameLst>
                                      </p:cBhvr>
                                      <p:to>
                                        <p:strVal val="visible"/>
                                      </p:to>
                                    </p:set>
                                    <p:animEffect filter="checkerboard(across)" transition="in">
                                      <p:cBhvr additive="repl">
                                        <p:cTn id="250" dur="500"/>
                                        <p:tgtEl>
                                          <p:spTgt spid="212"/>
                                        </p:tgtEl>
                                      </p:cBhvr>
                                    </p:animEffect>
                                  </p:childTnLst>
                                </p:cTn>
                              </p:par>
                              <p:par>
                                <p:cTn id="251" nodeType="withEffect" fill="hold" presetClass="entr" presetID="5" presetSubtype="10">
                                  <p:stCondLst>
                                    <p:cond delay="0"/>
                                  </p:stCondLst>
                                  <p:childTnLst>
                                    <p:set>
                                      <p:cBhvr>
                                        <p:cTn id="252" dur="1" fill="hold">
                                          <p:stCondLst>
                                            <p:cond delay="0"/>
                                          </p:stCondLst>
                                        </p:cTn>
                                        <p:tgtEl>
                                          <p:spTgt spid="214"/>
                                        </p:tgtEl>
                                        <p:attrNameLst>
                                          <p:attrName>style.visibility</p:attrName>
                                        </p:attrNameLst>
                                      </p:cBhvr>
                                      <p:to>
                                        <p:strVal val="visible"/>
                                      </p:to>
                                    </p:set>
                                    <p:animEffect filter="checkerboard(across)" transition="in">
                                      <p:cBhvr additive="repl">
                                        <p:cTn id="253" dur="500"/>
                                        <p:tgtEl>
                                          <p:spTgt spid="214"/>
                                        </p:tgtEl>
                                      </p:cBhvr>
                                    </p:animEffect>
                                  </p:childTnLst>
                                </p:cTn>
                              </p:par>
                              <p:par>
                                <p:cTn id="254" nodeType="withEffect" fill="hold" presetClass="entr" presetID="5" presetSubtype="10">
                                  <p:stCondLst>
                                    <p:cond delay="0"/>
                                  </p:stCondLst>
                                  <p:childTnLst>
                                    <p:set>
                                      <p:cBhvr>
                                        <p:cTn id="255" dur="1" fill="hold">
                                          <p:stCondLst>
                                            <p:cond delay="0"/>
                                          </p:stCondLst>
                                        </p:cTn>
                                        <p:tgtEl>
                                          <p:spTgt spid="216"/>
                                        </p:tgtEl>
                                        <p:attrNameLst>
                                          <p:attrName>style.visibility</p:attrName>
                                        </p:attrNameLst>
                                      </p:cBhvr>
                                      <p:to>
                                        <p:strVal val="visible"/>
                                      </p:to>
                                    </p:set>
                                    <p:animEffect filter="checkerboard(across)" transition="in">
                                      <p:cBhvr additive="repl">
                                        <p:cTn id="256" dur="500"/>
                                        <p:tgtEl>
                                          <p:spTgt spid="216"/>
                                        </p:tgtEl>
                                      </p:cBhvr>
                                    </p:animEffect>
                                  </p:childTnLst>
                                </p:cTn>
                              </p:par>
                              <p:par>
                                <p:cTn id="257" nodeType="withEffect" fill="hold" presetClass="entr" presetID="5" presetSubtype="10">
                                  <p:stCondLst>
                                    <p:cond delay="0"/>
                                  </p:stCondLst>
                                  <p:childTnLst>
                                    <p:set>
                                      <p:cBhvr>
                                        <p:cTn id="258" dur="1" fill="hold">
                                          <p:stCondLst>
                                            <p:cond delay="0"/>
                                          </p:stCondLst>
                                        </p:cTn>
                                        <p:tgtEl>
                                          <p:spTgt spid="217"/>
                                        </p:tgtEl>
                                        <p:attrNameLst>
                                          <p:attrName>style.visibility</p:attrName>
                                        </p:attrNameLst>
                                      </p:cBhvr>
                                      <p:to>
                                        <p:strVal val="visible"/>
                                      </p:to>
                                    </p:set>
                                    <p:animEffect filter="checkerboard(across)" transition="in">
                                      <p:cBhvr additive="repl">
                                        <p:cTn id="259" dur="500"/>
                                        <p:tgtEl>
                                          <p:spTgt spid="217"/>
                                        </p:tgtEl>
                                      </p:cBhvr>
                                    </p:animEffec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5" presetSubtype="10">
                                  <p:stCondLst>
                                    <p:cond delay="0"/>
                                  </p:stCondLst>
                                  <p:childTnLst>
                                    <p:set>
                                      <p:cBhvr>
                                        <p:cTn id="263" dur="1" fill="hold">
                                          <p:stCondLst>
                                            <p:cond delay="0"/>
                                          </p:stCondLst>
                                        </p:cTn>
                                        <p:tgtEl>
                                          <p:spTgt spid="218"/>
                                        </p:tgtEl>
                                        <p:attrNameLst>
                                          <p:attrName>style.visibility</p:attrName>
                                        </p:attrNameLst>
                                      </p:cBhvr>
                                      <p:to>
                                        <p:strVal val="visible"/>
                                      </p:to>
                                    </p:set>
                                    <p:animEffect filter="checkerboard(across)" transition="in">
                                      <p:cBhvr additive="repl">
                                        <p:cTn id="264" dur="500"/>
                                        <p:tgtEl>
                                          <p:spTgt spid="218"/>
                                        </p:tgtEl>
                                      </p:cBhvr>
                                    </p:animEffect>
                                  </p:childTnLst>
                                </p:cTn>
                              </p:par>
                              <p:par>
                                <p:cTn id="265" nodeType="withEffect" fill="hold" presetClass="entr" presetID="5" presetSubtype="10">
                                  <p:stCondLst>
                                    <p:cond delay="0"/>
                                  </p:stCondLst>
                                  <p:childTnLst>
                                    <p:set>
                                      <p:cBhvr>
                                        <p:cTn id="266" dur="1" fill="hold">
                                          <p:stCondLst>
                                            <p:cond delay="0"/>
                                          </p:stCondLst>
                                        </p:cTn>
                                        <p:tgtEl>
                                          <p:spTgt spid="220"/>
                                        </p:tgtEl>
                                        <p:attrNameLst>
                                          <p:attrName>style.visibility</p:attrName>
                                        </p:attrNameLst>
                                      </p:cBhvr>
                                      <p:to>
                                        <p:strVal val="visible"/>
                                      </p:to>
                                    </p:set>
                                    <p:animEffect filter="checkerboard(across)" transition="in">
                                      <p:cBhvr additive="repl">
                                        <p:cTn id="267" dur="500"/>
                                        <p:tgtEl>
                                          <p:spTgt spid="220"/>
                                        </p:tgtEl>
                                      </p:cBhvr>
                                    </p:animEffect>
                                  </p:childTnLst>
                                </p:cTn>
                              </p:par>
                              <p:par>
                                <p:cTn id="268" nodeType="withEffect" fill="hold" presetClass="entr" presetID="5" presetSubtype="10">
                                  <p:stCondLst>
                                    <p:cond delay="0"/>
                                  </p:stCondLst>
                                  <p:childTnLst>
                                    <p:set>
                                      <p:cBhvr>
                                        <p:cTn id="269" dur="1" fill="hold">
                                          <p:stCondLst>
                                            <p:cond delay="0"/>
                                          </p:stCondLst>
                                        </p:cTn>
                                        <p:tgtEl>
                                          <p:spTgt spid="222"/>
                                        </p:tgtEl>
                                        <p:attrNameLst>
                                          <p:attrName>style.visibility</p:attrName>
                                        </p:attrNameLst>
                                      </p:cBhvr>
                                      <p:to>
                                        <p:strVal val="visible"/>
                                      </p:to>
                                    </p:set>
                                    <p:animEffect filter="checkerboard(across)" transition="in">
                                      <p:cBhvr additive="repl">
                                        <p:cTn id="270" dur="500"/>
                                        <p:tgtEl>
                                          <p:spTgt spid="222"/>
                                        </p:tgtEl>
                                      </p:cBhvr>
                                    </p:animEffect>
                                  </p:childTnLst>
                                </p:cTn>
                              </p:par>
                              <p:par>
                                <p:cTn id="271" nodeType="withEffect" fill="hold" presetClass="entr" presetID="5" presetSubtype="10">
                                  <p:stCondLst>
                                    <p:cond delay="0"/>
                                  </p:stCondLst>
                                  <p:childTnLst>
                                    <p:set>
                                      <p:cBhvr>
                                        <p:cTn id="272" dur="1" fill="hold">
                                          <p:stCondLst>
                                            <p:cond delay="0"/>
                                          </p:stCondLst>
                                        </p:cTn>
                                        <p:tgtEl>
                                          <p:spTgt spid="223"/>
                                        </p:tgtEl>
                                        <p:attrNameLst>
                                          <p:attrName>style.visibility</p:attrName>
                                        </p:attrNameLst>
                                      </p:cBhvr>
                                      <p:to>
                                        <p:strVal val="visible"/>
                                      </p:to>
                                    </p:set>
                                    <p:animEffect filter="checkerboard(across)" transition="in">
                                      <p:cBhvr additive="repl">
                                        <p:cTn id="273" dur="500"/>
                                        <p:tgtEl>
                                          <p:spTgt spid="223"/>
                                        </p:tgtEl>
                                      </p:cBhvr>
                                    </p:animEffect>
                                  </p:childTnLst>
                                </p:cTn>
                              </p:par>
                              <p:par>
                                <p:cTn id="274" nodeType="withEffect" fill="hold" presetClass="entr" presetID="5" presetSubtype="10">
                                  <p:stCondLst>
                                    <p:cond delay="0"/>
                                  </p:stCondLst>
                                  <p:childTnLst>
                                    <p:set>
                                      <p:cBhvr>
                                        <p:cTn id="275" dur="1" fill="hold">
                                          <p:stCondLst>
                                            <p:cond delay="0"/>
                                          </p:stCondLst>
                                        </p:cTn>
                                        <p:tgtEl>
                                          <p:spTgt spid="224"/>
                                        </p:tgtEl>
                                        <p:attrNameLst>
                                          <p:attrName>style.visibility</p:attrName>
                                        </p:attrNameLst>
                                      </p:cBhvr>
                                      <p:to>
                                        <p:strVal val="visible"/>
                                      </p:to>
                                    </p:set>
                                    <p:animEffect filter="checkerboard(across)" transition="in">
                                      <p:cBhvr additive="repl">
                                        <p:cTn id="276" dur="500"/>
                                        <p:tgtEl>
                                          <p:spTgt spid="224"/>
                                        </p:tgtEl>
                                      </p:cBhvr>
                                    </p:animEffect>
                                  </p:childTnLst>
                                </p:cTn>
                              </p:par>
                              <p:par>
                                <p:cTn id="277" nodeType="withEffect" fill="hold" presetClass="entr" presetID="5" presetSubtype="10">
                                  <p:stCondLst>
                                    <p:cond delay="0"/>
                                  </p:stCondLst>
                                  <p:childTnLst>
                                    <p:set>
                                      <p:cBhvr>
                                        <p:cTn id="278" dur="1" fill="hold">
                                          <p:stCondLst>
                                            <p:cond delay="0"/>
                                          </p:stCondLst>
                                        </p:cTn>
                                        <p:tgtEl>
                                          <p:spTgt spid="226"/>
                                        </p:tgtEl>
                                        <p:attrNameLst>
                                          <p:attrName>style.visibility</p:attrName>
                                        </p:attrNameLst>
                                      </p:cBhvr>
                                      <p:to>
                                        <p:strVal val="visible"/>
                                      </p:to>
                                    </p:set>
                                    <p:animEffect filter="checkerboard(across)" transition="in">
                                      <p:cBhvr additive="repl">
                                        <p:cTn id="279" dur="500"/>
                                        <p:tgtEl>
                                          <p:spTgt spid="226"/>
                                        </p:tgtEl>
                                      </p:cBhvr>
                                    </p:animEffect>
                                  </p:childTnLst>
                                </p:cTn>
                              </p:par>
                              <p:par>
                                <p:cTn id="280" nodeType="withEffect" fill="hold" presetClass="entr" presetID="5" presetSubtype="10">
                                  <p:stCondLst>
                                    <p:cond delay="0"/>
                                  </p:stCondLst>
                                  <p:childTnLst>
                                    <p:set>
                                      <p:cBhvr>
                                        <p:cTn id="281" dur="1" fill="hold">
                                          <p:stCondLst>
                                            <p:cond delay="0"/>
                                          </p:stCondLst>
                                        </p:cTn>
                                        <p:tgtEl>
                                          <p:spTgt spid="228"/>
                                        </p:tgtEl>
                                        <p:attrNameLst>
                                          <p:attrName>style.visibility</p:attrName>
                                        </p:attrNameLst>
                                      </p:cBhvr>
                                      <p:to>
                                        <p:strVal val="visible"/>
                                      </p:to>
                                    </p:set>
                                    <p:animEffect filter="checkerboard(across)" transition="in">
                                      <p:cBhvr additive="repl">
                                        <p:cTn id="282" dur="500"/>
                                        <p:tgtEl>
                                          <p:spTgt spid="228"/>
                                        </p:tgtEl>
                                      </p:cBhvr>
                                    </p:animEffec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5" presetSubtype="10">
                                  <p:stCondLst>
                                    <p:cond delay="0"/>
                                  </p:stCondLst>
                                  <p:childTnLst>
                                    <p:set>
                                      <p:cBhvr>
                                        <p:cTn id="286" dur="1" fill="hold">
                                          <p:stCondLst>
                                            <p:cond delay="0"/>
                                          </p:stCondLst>
                                        </p:cTn>
                                        <p:tgtEl>
                                          <p:spTgt spid="229"/>
                                        </p:tgtEl>
                                        <p:attrNameLst>
                                          <p:attrName>style.visibility</p:attrName>
                                        </p:attrNameLst>
                                      </p:cBhvr>
                                      <p:to>
                                        <p:strVal val="visible"/>
                                      </p:to>
                                    </p:set>
                                    <p:animEffect filter="checkerboard(across)" transition="in">
                                      <p:cBhvr additive="repl">
                                        <p:cTn id="287" dur="500"/>
                                        <p:tgtEl>
                                          <p:spTgt spid="229"/>
                                        </p:tgtEl>
                                      </p:cBhvr>
                                    </p:animEffec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5" presetSubtype="10">
                                  <p:stCondLst>
                                    <p:cond delay="0"/>
                                  </p:stCondLst>
                                  <p:childTnLst>
                                    <p:set>
                                      <p:cBhvr>
                                        <p:cTn id="291" dur="1" fill="hold">
                                          <p:stCondLst>
                                            <p:cond delay="0"/>
                                          </p:stCondLst>
                                        </p:cTn>
                                        <p:tgtEl>
                                          <p:spTgt spid="230"/>
                                        </p:tgtEl>
                                        <p:attrNameLst>
                                          <p:attrName>style.visibility</p:attrName>
                                        </p:attrNameLst>
                                      </p:cBhvr>
                                      <p:to>
                                        <p:strVal val="visible"/>
                                      </p:to>
                                    </p:set>
                                    <p:animEffect filter="checkerboard(across)" transition="in">
                                      <p:cBhvr additive="repl">
                                        <p:cTn id="292" dur="500"/>
                                        <p:tgtEl>
                                          <p:spTgt spid="230"/>
                                        </p:tgtEl>
                                      </p:cBhvr>
                                    </p:animEffect>
                                  </p:childTnLst>
                                </p:cTn>
                              </p:par>
                              <p:par>
                                <p:cTn id="293" nodeType="withEffect" fill="hold" presetClass="entr" presetID="5" presetSubtype="10">
                                  <p:stCondLst>
                                    <p:cond delay="0"/>
                                  </p:stCondLst>
                                  <p:childTnLst>
                                    <p:set>
                                      <p:cBhvr>
                                        <p:cTn id="294" dur="1" fill="hold">
                                          <p:stCondLst>
                                            <p:cond delay="0"/>
                                          </p:stCondLst>
                                        </p:cTn>
                                        <p:tgtEl>
                                          <p:spTgt spid="232"/>
                                        </p:tgtEl>
                                        <p:attrNameLst>
                                          <p:attrName>style.visibility</p:attrName>
                                        </p:attrNameLst>
                                      </p:cBhvr>
                                      <p:to>
                                        <p:strVal val="visible"/>
                                      </p:to>
                                    </p:set>
                                    <p:animEffect filter="checkerboard(across)" transition="in">
                                      <p:cBhvr additive="repl">
                                        <p:cTn id="295" dur="500"/>
                                        <p:tgtEl>
                                          <p:spTgt spid="232"/>
                                        </p:tgtEl>
                                      </p:cBhvr>
                                    </p:animEffect>
                                  </p:childTnLst>
                                </p:cTn>
                              </p:par>
                              <p:par>
                                <p:cTn id="296" nodeType="withEffect" fill="hold" presetClass="entr" presetID="5" presetSubtype="10">
                                  <p:stCondLst>
                                    <p:cond delay="0"/>
                                  </p:stCondLst>
                                  <p:childTnLst>
                                    <p:set>
                                      <p:cBhvr>
                                        <p:cTn id="297" dur="1" fill="hold">
                                          <p:stCondLst>
                                            <p:cond delay="0"/>
                                          </p:stCondLst>
                                        </p:cTn>
                                        <p:tgtEl>
                                          <p:spTgt spid="234"/>
                                        </p:tgtEl>
                                        <p:attrNameLst>
                                          <p:attrName>style.visibility</p:attrName>
                                        </p:attrNameLst>
                                      </p:cBhvr>
                                      <p:to>
                                        <p:strVal val="visible"/>
                                      </p:to>
                                    </p:set>
                                    <p:animEffect filter="checkerboard(across)" transition="in">
                                      <p:cBhvr additive="repl">
                                        <p:cTn id="298" dur="500"/>
                                        <p:tgtEl>
                                          <p:spTgt spid="234"/>
                                        </p:tgtEl>
                                      </p:cBhvr>
                                    </p:animEffect>
                                  </p:childTnLst>
                                </p:cTn>
                              </p:par>
                              <p:par>
                                <p:cTn id="299" nodeType="withEffect" fill="hold" presetClass="entr" presetID="5" presetSubtype="10">
                                  <p:stCondLst>
                                    <p:cond delay="0"/>
                                  </p:stCondLst>
                                  <p:childTnLst>
                                    <p:set>
                                      <p:cBhvr>
                                        <p:cTn id="300" dur="1" fill="hold">
                                          <p:stCondLst>
                                            <p:cond delay="0"/>
                                          </p:stCondLst>
                                        </p:cTn>
                                        <p:tgtEl>
                                          <p:spTgt spid="235"/>
                                        </p:tgtEl>
                                        <p:attrNameLst>
                                          <p:attrName>style.visibility</p:attrName>
                                        </p:attrNameLst>
                                      </p:cBhvr>
                                      <p:to>
                                        <p:strVal val="visible"/>
                                      </p:to>
                                    </p:set>
                                    <p:animEffect filter="checkerboard(across)" transition="in">
                                      <p:cBhvr additive="repl">
                                        <p:cTn id="301" dur="500"/>
                                        <p:tgtEl>
                                          <p:spTgt spid="235"/>
                                        </p:tgtEl>
                                      </p:cBhvr>
                                    </p:animEffect>
                                  </p:childTnLst>
                                </p:cTn>
                              </p:par>
                              <p:par>
                                <p:cTn id="302" nodeType="withEffect" fill="hold" presetClass="entr" presetID="5" presetSubtype="10">
                                  <p:stCondLst>
                                    <p:cond delay="0"/>
                                  </p:stCondLst>
                                  <p:childTnLst>
                                    <p:set>
                                      <p:cBhvr>
                                        <p:cTn id="303" dur="1" fill="hold">
                                          <p:stCondLst>
                                            <p:cond delay="0"/>
                                          </p:stCondLst>
                                        </p:cTn>
                                        <p:tgtEl>
                                          <p:spTgt spid="236"/>
                                        </p:tgtEl>
                                        <p:attrNameLst>
                                          <p:attrName>style.visibility</p:attrName>
                                        </p:attrNameLst>
                                      </p:cBhvr>
                                      <p:to>
                                        <p:strVal val="visible"/>
                                      </p:to>
                                    </p:set>
                                    <p:animEffect filter="checkerboard(across)" transition="in">
                                      <p:cBhvr additive="repl">
                                        <p:cTn id="304" dur="500"/>
                                        <p:tgtEl>
                                          <p:spTgt spid="236"/>
                                        </p:tgtEl>
                                      </p:cBhvr>
                                    </p:animEffect>
                                  </p:childTnLst>
                                </p:cTn>
                              </p:par>
                              <p:par>
                                <p:cTn id="305" nodeType="withEffect" fill="hold" presetClass="entr" presetID="5" presetSubtype="10">
                                  <p:stCondLst>
                                    <p:cond delay="0"/>
                                  </p:stCondLst>
                                  <p:childTnLst>
                                    <p:set>
                                      <p:cBhvr>
                                        <p:cTn id="306" dur="1" fill="hold">
                                          <p:stCondLst>
                                            <p:cond delay="0"/>
                                          </p:stCondLst>
                                        </p:cTn>
                                        <p:tgtEl>
                                          <p:spTgt spid="238"/>
                                        </p:tgtEl>
                                        <p:attrNameLst>
                                          <p:attrName>style.visibility</p:attrName>
                                        </p:attrNameLst>
                                      </p:cBhvr>
                                      <p:to>
                                        <p:strVal val="visible"/>
                                      </p:to>
                                    </p:set>
                                    <p:animEffect filter="checkerboard(across)" transition="in">
                                      <p:cBhvr additive="repl">
                                        <p:cTn id="307" dur="500"/>
                                        <p:tgtEl>
                                          <p:spTgt spid="238"/>
                                        </p:tgtEl>
                                      </p:cBhvr>
                                    </p:animEffect>
                                  </p:childTnLst>
                                </p:cTn>
                              </p:par>
                              <p:par>
                                <p:cTn id="308" nodeType="withEffect" fill="hold" presetClass="entr" presetID="5" presetSubtype="10">
                                  <p:stCondLst>
                                    <p:cond delay="0"/>
                                  </p:stCondLst>
                                  <p:childTnLst>
                                    <p:set>
                                      <p:cBhvr>
                                        <p:cTn id="309" dur="1" fill="hold">
                                          <p:stCondLst>
                                            <p:cond delay="0"/>
                                          </p:stCondLst>
                                        </p:cTn>
                                        <p:tgtEl>
                                          <p:spTgt spid="240"/>
                                        </p:tgtEl>
                                        <p:attrNameLst>
                                          <p:attrName>style.visibility</p:attrName>
                                        </p:attrNameLst>
                                      </p:cBhvr>
                                      <p:to>
                                        <p:strVal val="visible"/>
                                      </p:to>
                                    </p:set>
                                    <p:animEffect filter="checkerboard(across)" transition="in">
                                      <p:cBhvr additive="repl">
                                        <p:cTn id="310" dur="500"/>
                                        <p:tgtEl>
                                          <p:spTgt spid="240"/>
                                        </p:tgtEl>
                                      </p:cBhvr>
                                    </p:animEffect>
                                  </p:childTnLst>
                                </p:cTn>
                              </p:par>
                              <p:par>
                                <p:cTn id="311" nodeType="withEffect" fill="hold" presetClass="entr" presetID="5" presetSubtype="10">
                                  <p:stCondLst>
                                    <p:cond delay="0"/>
                                  </p:stCondLst>
                                  <p:childTnLst>
                                    <p:set>
                                      <p:cBhvr>
                                        <p:cTn id="312" dur="1" fill="hold">
                                          <p:stCondLst>
                                            <p:cond delay="0"/>
                                          </p:stCondLst>
                                        </p:cTn>
                                        <p:tgtEl>
                                          <p:spTgt spid="241"/>
                                        </p:tgtEl>
                                        <p:attrNameLst>
                                          <p:attrName>style.visibility</p:attrName>
                                        </p:attrNameLst>
                                      </p:cBhvr>
                                      <p:to>
                                        <p:strVal val="visible"/>
                                      </p:to>
                                    </p:set>
                                    <p:animEffect filter="checkerboard(across)" transition="in">
                                      <p:cBhvr additive="repl">
                                        <p:cTn id="313" dur="500"/>
                                        <p:tgtEl>
                                          <p:spTgt spid="241"/>
                                        </p:tgtEl>
                                      </p:cBhvr>
                                    </p:animEffect>
                                  </p:childTnLst>
                                </p:cTn>
                              </p:par>
                              <p:par>
                                <p:cTn id="314" nodeType="withEffect" fill="hold" presetClass="entr" presetID="5" presetSubtype="10">
                                  <p:stCondLst>
                                    <p:cond delay="0"/>
                                  </p:stCondLst>
                                  <p:childTnLst>
                                    <p:set>
                                      <p:cBhvr>
                                        <p:cTn id="315" dur="1" fill="hold">
                                          <p:stCondLst>
                                            <p:cond delay="0"/>
                                          </p:stCondLst>
                                        </p:cTn>
                                        <p:tgtEl>
                                          <p:spTgt spid="242"/>
                                        </p:tgtEl>
                                        <p:attrNameLst>
                                          <p:attrName>style.visibility</p:attrName>
                                        </p:attrNameLst>
                                      </p:cBhvr>
                                      <p:to>
                                        <p:strVal val="visible"/>
                                      </p:to>
                                    </p:set>
                                    <p:animEffect filter="checkerboard(across)" transition="in">
                                      <p:cBhvr additive="repl">
                                        <p:cTn id="316" dur="500"/>
                                        <p:tgtEl>
                                          <p:spTgt spid="242"/>
                                        </p:tgtEl>
                                      </p:cBhvr>
                                    </p:animEffect>
                                  </p:childTnLst>
                                </p:cTn>
                              </p:par>
                              <p:par>
                                <p:cTn id="317" nodeType="withEffect" fill="hold" presetClass="entr" presetID="5" presetSubtype="10">
                                  <p:stCondLst>
                                    <p:cond delay="0"/>
                                  </p:stCondLst>
                                  <p:childTnLst>
                                    <p:set>
                                      <p:cBhvr>
                                        <p:cTn id="318" dur="1" fill="hold">
                                          <p:stCondLst>
                                            <p:cond delay="0"/>
                                          </p:stCondLst>
                                        </p:cTn>
                                        <p:tgtEl>
                                          <p:spTgt spid="244"/>
                                        </p:tgtEl>
                                        <p:attrNameLst>
                                          <p:attrName>style.visibility</p:attrName>
                                        </p:attrNameLst>
                                      </p:cBhvr>
                                      <p:to>
                                        <p:strVal val="visible"/>
                                      </p:to>
                                    </p:set>
                                    <p:animEffect filter="checkerboard(across)" transition="in">
                                      <p:cBhvr additive="repl">
                                        <p:cTn id="319" dur="500"/>
                                        <p:tgtEl>
                                          <p:spTgt spid="244"/>
                                        </p:tgtEl>
                                      </p:cBhvr>
                                    </p:animEffect>
                                  </p:childTnLst>
                                </p:cTn>
                              </p:par>
                              <p:par>
                                <p:cTn id="320" nodeType="withEffect" fill="hold" presetClass="entr" presetID="5" presetSubtype="10">
                                  <p:stCondLst>
                                    <p:cond delay="0"/>
                                  </p:stCondLst>
                                  <p:childTnLst>
                                    <p:set>
                                      <p:cBhvr>
                                        <p:cTn id="321" dur="1" fill="hold">
                                          <p:stCondLst>
                                            <p:cond delay="0"/>
                                          </p:stCondLst>
                                        </p:cTn>
                                        <p:tgtEl>
                                          <p:spTgt spid="246"/>
                                        </p:tgtEl>
                                        <p:attrNameLst>
                                          <p:attrName>style.visibility</p:attrName>
                                        </p:attrNameLst>
                                      </p:cBhvr>
                                      <p:to>
                                        <p:strVal val="visible"/>
                                      </p:to>
                                    </p:set>
                                    <p:animEffect filter="checkerboard(across)" transition="in">
                                      <p:cBhvr additive="repl">
                                        <p:cTn id="322" dur="500"/>
                                        <p:tgtEl>
                                          <p:spTgt spid="246"/>
                                        </p:tgtEl>
                                      </p:cBhvr>
                                    </p:animEffect>
                                  </p:childTnLst>
                                </p:cTn>
                              </p:par>
                              <p:par>
                                <p:cTn id="323" nodeType="withEffect" fill="hold" presetClass="entr" presetID="5" presetSubtype="10">
                                  <p:stCondLst>
                                    <p:cond delay="0"/>
                                  </p:stCondLst>
                                  <p:childTnLst>
                                    <p:set>
                                      <p:cBhvr>
                                        <p:cTn id="324" dur="1" fill="hold">
                                          <p:stCondLst>
                                            <p:cond delay="0"/>
                                          </p:stCondLst>
                                        </p:cTn>
                                        <p:tgtEl>
                                          <p:spTgt spid="247"/>
                                        </p:tgtEl>
                                        <p:attrNameLst>
                                          <p:attrName>style.visibility</p:attrName>
                                        </p:attrNameLst>
                                      </p:cBhvr>
                                      <p:to>
                                        <p:strVal val="visible"/>
                                      </p:to>
                                    </p:set>
                                    <p:animEffect filter="checkerboard(across)" transition="in">
                                      <p:cBhvr additive="repl">
                                        <p:cTn id="325"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8" name="Group 2"/>
          <p:cNvGrpSpPr/>
          <p:nvPr/>
        </p:nvGrpSpPr>
        <p:grpSpPr>
          <a:xfrm>
            <a:off x="0" y="0"/>
            <a:ext cx="18287280" cy="10286280"/>
            <a:chOff x="0" y="0"/>
            <a:chExt cx="18287280" cy="10286280"/>
          </a:xfrm>
        </p:grpSpPr>
        <p:sp>
          <p:nvSpPr>
            <p:cNvPr id="249"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50" name="Group 4"/>
          <p:cNvGrpSpPr/>
          <p:nvPr/>
        </p:nvGrpSpPr>
        <p:grpSpPr>
          <a:xfrm>
            <a:off x="0" y="0"/>
            <a:ext cx="18287280" cy="10286280"/>
            <a:chOff x="0" y="0"/>
            <a:chExt cx="18287280" cy="10286280"/>
          </a:xfrm>
        </p:grpSpPr>
        <p:sp>
          <p:nvSpPr>
            <p:cNvPr id="251" name="Freeform 5"/>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fcec99"/>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52" name="Group 6"/>
          <p:cNvGrpSpPr/>
          <p:nvPr/>
        </p:nvGrpSpPr>
        <p:grpSpPr>
          <a:xfrm>
            <a:off x="593640" y="1350360"/>
            <a:ext cx="5940720" cy="3952800"/>
            <a:chOff x="593640" y="1350360"/>
            <a:chExt cx="5940720" cy="3952800"/>
          </a:xfrm>
        </p:grpSpPr>
        <p:sp>
          <p:nvSpPr>
            <p:cNvPr id="253" name="Freeform 7" descr="preencoded.png"/>
            <p:cNvSpPr/>
            <p:nvPr/>
          </p:nvSpPr>
          <p:spPr>
            <a:xfrm>
              <a:off x="593640" y="1350360"/>
              <a:ext cx="5940720" cy="3952800"/>
            </a:xfrm>
            <a:custGeom>
              <a:avLst/>
              <a:gdLst>
                <a:gd name="textAreaLeft" fmla="*/ 0 w 5940720"/>
                <a:gd name="textAreaRight" fmla="*/ 5941440 w 5940720"/>
                <a:gd name="textAreaTop" fmla="*/ 0 h 3952800"/>
                <a:gd name="textAreaBottom" fmla="*/ 3953520 h 3952800"/>
              </a:gdLst>
              <a:ahLst/>
              <a:cxnLst/>
              <a:rect l="textAreaLeft" t="textAreaTop" r="textAreaRight" b="textAreaBottom"/>
              <a:pathLst>
                <a:path w="4881372" h="3248025">
                  <a:moveTo>
                    <a:pt x="0" y="0"/>
                  </a:moveTo>
                  <a:lnTo>
                    <a:pt x="4881372" y="0"/>
                  </a:lnTo>
                  <a:lnTo>
                    <a:pt x="4881372" y="3248025"/>
                  </a:lnTo>
                  <a:lnTo>
                    <a:pt x="0" y="324802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54" name="Group 8"/>
          <p:cNvGrpSpPr/>
          <p:nvPr/>
        </p:nvGrpSpPr>
        <p:grpSpPr>
          <a:xfrm>
            <a:off x="8669520" y="1423800"/>
            <a:ext cx="117720" cy="117720"/>
            <a:chOff x="8669520" y="1423800"/>
            <a:chExt cx="117720" cy="117720"/>
          </a:xfrm>
        </p:grpSpPr>
        <p:sp>
          <p:nvSpPr>
            <p:cNvPr id="255" name="Freeform 9" descr="preencoded.png"/>
            <p:cNvSpPr/>
            <p:nvPr/>
          </p:nvSpPr>
          <p:spPr>
            <a:xfrm>
              <a:off x="8669520" y="1423800"/>
              <a:ext cx="117720" cy="117720"/>
            </a:xfrm>
            <a:custGeom>
              <a:avLst/>
              <a:gdLst>
                <a:gd name="textAreaLeft" fmla="*/ 0 w 117720"/>
                <a:gd name="textAreaRight" fmla="*/ 118440 w 117720"/>
                <a:gd name="textAreaTop" fmla="*/ 0 h 117720"/>
                <a:gd name="textAreaBottom" fmla="*/ 118440 h 117720"/>
              </a:gdLst>
              <a:ahLst/>
              <a:cxnLst/>
              <a:rect l="textAreaLeft" t="textAreaTop" r="textAreaRight" b="textAreaBottom"/>
              <a:pathLst>
                <a:path w="158115" h="158115">
                  <a:moveTo>
                    <a:pt x="0" y="0"/>
                  </a:moveTo>
                  <a:lnTo>
                    <a:pt x="158115" y="0"/>
                  </a:lnTo>
                  <a:lnTo>
                    <a:pt x="158115" y="158115"/>
                  </a:lnTo>
                  <a:lnTo>
                    <a:pt x="0" y="15811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56" name="Group 10"/>
          <p:cNvGrpSpPr/>
          <p:nvPr/>
        </p:nvGrpSpPr>
        <p:grpSpPr>
          <a:xfrm>
            <a:off x="9888480" y="1423800"/>
            <a:ext cx="117720" cy="117720"/>
            <a:chOff x="9888480" y="1423800"/>
            <a:chExt cx="117720" cy="117720"/>
          </a:xfrm>
        </p:grpSpPr>
        <p:sp>
          <p:nvSpPr>
            <p:cNvPr id="257" name="Freeform 11" descr="preencoded.png"/>
            <p:cNvSpPr/>
            <p:nvPr/>
          </p:nvSpPr>
          <p:spPr>
            <a:xfrm>
              <a:off x="9888480" y="1423800"/>
              <a:ext cx="117720" cy="117720"/>
            </a:xfrm>
            <a:custGeom>
              <a:avLst/>
              <a:gdLst>
                <a:gd name="textAreaLeft" fmla="*/ 0 w 117720"/>
                <a:gd name="textAreaRight" fmla="*/ 118440 w 117720"/>
                <a:gd name="textAreaTop" fmla="*/ 0 h 117720"/>
                <a:gd name="textAreaBottom" fmla="*/ 118440 h 117720"/>
              </a:gdLst>
              <a:ahLst/>
              <a:cxnLst/>
              <a:rect l="textAreaLeft" t="textAreaTop" r="textAreaRight" b="textAreaBottom"/>
              <a:pathLst>
                <a:path w="158115" h="158115">
                  <a:moveTo>
                    <a:pt x="0" y="0"/>
                  </a:moveTo>
                  <a:lnTo>
                    <a:pt x="158115" y="0"/>
                  </a:lnTo>
                  <a:lnTo>
                    <a:pt x="158115" y="158115"/>
                  </a:lnTo>
                  <a:lnTo>
                    <a:pt x="0" y="158115"/>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58" name="Group 12"/>
          <p:cNvGrpSpPr/>
          <p:nvPr/>
        </p:nvGrpSpPr>
        <p:grpSpPr>
          <a:xfrm>
            <a:off x="8029080" y="2628720"/>
            <a:ext cx="117720" cy="117720"/>
            <a:chOff x="8029080" y="2628720"/>
            <a:chExt cx="117720" cy="117720"/>
          </a:xfrm>
        </p:grpSpPr>
        <p:sp>
          <p:nvSpPr>
            <p:cNvPr id="259" name="Freeform 13" descr="preencoded.png"/>
            <p:cNvSpPr/>
            <p:nvPr/>
          </p:nvSpPr>
          <p:spPr>
            <a:xfrm>
              <a:off x="8029080" y="2628720"/>
              <a:ext cx="117720" cy="117720"/>
            </a:xfrm>
            <a:custGeom>
              <a:avLst/>
              <a:gdLst>
                <a:gd name="textAreaLeft" fmla="*/ 0 w 117720"/>
                <a:gd name="textAreaRight" fmla="*/ 118440 w 117720"/>
                <a:gd name="textAreaTop" fmla="*/ 0 h 117720"/>
                <a:gd name="textAreaBottom" fmla="*/ 118440 h 117720"/>
              </a:gdLst>
              <a:ahLst/>
              <a:cxnLst/>
              <a:rect l="textAreaLeft" t="textAreaTop" r="textAreaRight" b="textAreaBottom"/>
              <a:pathLst>
                <a:path w="158115" h="158115">
                  <a:moveTo>
                    <a:pt x="0" y="0"/>
                  </a:moveTo>
                  <a:lnTo>
                    <a:pt x="158115" y="0"/>
                  </a:lnTo>
                  <a:lnTo>
                    <a:pt x="158115" y="158115"/>
                  </a:lnTo>
                  <a:lnTo>
                    <a:pt x="0" y="158115"/>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60" name="Group 14"/>
          <p:cNvGrpSpPr/>
          <p:nvPr/>
        </p:nvGrpSpPr>
        <p:grpSpPr>
          <a:xfrm>
            <a:off x="9290880" y="2628720"/>
            <a:ext cx="117720" cy="117720"/>
            <a:chOff x="9290880" y="2628720"/>
            <a:chExt cx="117720" cy="117720"/>
          </a:xfrm>
        </p:grpSpPr>
        <p:sp>
          <p:nvSpPr>
            <p:cNvPr id="261" name="Freeform 15" descr="preencoded.png"/>
            <p:cNvSpPr/>
            <p:nvPr/>
          </p:nvSpPr>
          <p:spPr>
            <a:xfrm>
              <a:off x="9290880" y="2628720"/>
              <a:ext cx="117720" cy="117720"/>
            </a:xfrm>
            <a:custGeom>
              <a:avLst/>
              <a:gdLst>
                <a:gd name="textAreaLeft" fmla="*/ 0 w 117720"/>
                <a:gd name="textAreaRight" fmla="*/ 118440 w 117720"/>
                <a:gd name="textAreaTop" fmla="*/ 0 h 117720"/>
                <a:gd name="textAreaBottom" fmla="*/ 118440 h 117720"/>
              </a:gdLst>
              <a:ahLst/>
              <a:cxnLst/>
              <a:rect l="textAreaLeft" t="textAreaTop" r="textAreaRight" b="textAreaBottom"/>
              <a:pathLst>
                <a:path w="158115" h="158115">
                  <a:moveTo>
                    <a:pt x="0" y="0"/>
                  </a:moveTo>
                  <a:lnTo>
                    <a:pt x="158115" y="0"/>
                  </a:lnTo>
                  <a:lnTo>
                    <a:pt x="158115" y="158115"/>
                  </a:lnTo>
                  <a:lnTo>
                    <a:pt x="0" y="158115"/>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62" name="Group 16"/>
          <p:cNvGrpSpPr/>
          <p:nvPr/>
        </p:nvGrpSpPr>
        <p:grpSpPr>
          <a:xfrm>
            <a:off x="1288440" y="7104240"/>
            <a:ext cx="4283640" cy="3048480"/>
            <a:chOff x="1288440" y="7104240"/>
            <a:chExt cx="4283640" cy="3048480"/>
          </a:xfrm>
        </p:grpSpPr>
        <p:sp>
          <p:nvSpPr>
            <p:cNvPr id="263" name="Freeform 17" descr="preencoded.png"/>
            <p:cNvSpPr/>
            <p:nvPr/>
          </p:nvSpPr>
          <p:spPr>
            <a:xfrm>
              <a:off x="1288440" y="7104240"/>
              <a:ext cx="4283640" cy="3048480"/>
            </a:xfrm>
            <a:custGeom>
              <a:avLst/>
              <a:gdLst>
                <a:gd name="textAreaLeft" fmla="*/ 0 w 4283640"/>
                <a:gd name="textAreaRight" fmla="*/ 4284360 w 4283640"/>
                <a:gd name="textAreaTop" fmla="*/ 0 h 3048480"/>
                <a:gd name="textAreaBottom" fmla="*/ 3049200 h 3048480"/>
              </a:gdLst>
              <a:ahLst/>
              <a:cxnLst/>
              <a:rect l="textAreaLeft" t="textAreaTop" r="textAreaRight" b="textAreaBottom"/>
              <a:pathLst>
                <a:path w="2996519" h="2132584">
                  <a:moveTo>
                    <a:pt x="0" y="0"/>
                  </a:moveTo>
                  <a:lnTo>
                    <a:pt x="2996519" y="0"/>
                  </a:lnTo>
                  <a:lnTo>
                    <a:pt x="2996519" y="2132584"/>
                  </a:lnTo>
                  <a:lnTo>
                    <a:pt x="0" y="2132584"/>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64" name="Group 18"/>
          <p:cNvGrpSpPr/>
          <p:nvPr/>
        </p:nvGrpSpPr>
        <p:grpSpPr>
          <a:xfrm>
            <a:off x="12030840" y="1028880"/>
            <a:ext cx="5827320" cy="3242160"/>
            <a:chOff x="12030840" y="1028880"/>
            <a:chExt cx="5827320" cy="3242160"/>
          </a:xfrm>
        </p:grpSpPr>
        <p:sp>
          <p:nvSpPr>
            <p:cNvPr id="265" name="Freeform 19" descr="preencoded.png"/>
            <p:cNvSpPr/>
            <p:nvPr/>
          </p:nvSpPr>
          <p:spPr>
            <a:xfrm>
              <a:off x="12030840" y="1028880"/>
              <a:ext cx="5827320" cy="3242160"/>
            </a:xfrm>
            <a:custGeom>
              <a:avLst/>
              <a:gdLst>
                <a:gd name="textAreaLeft" fmla="*/ 0 w 5827320"/>
                <a:gd name="textAreaRight" fmla="*/ 5828040 w 5827320"/>
                <a:gd name="textAreaTop" fmla="*/ 0 h 3242160"/>
                <a:gd name="textAreaBottom" fmla="*/ 3242880 h 3242160"/>
              </a:gdLst>
              <a:ahLst/>
              <a:cxnLst/>
              <a:rect l="textAreaLeft" t="textAreaTop" r="textAreaRight" b="textAreaBottom"/>
              <a:pathLst>
                <a:path w="3400012" h="1891919">
                  <a:moveTo>
                    <a:pt x="0" y="0"/>
                  </a:moveTo>
                  <a:lnTo>
                    <a:pt x="3400012" y="0"/>
                  </a:lnTo>
                  <a:lnTo>
                    <a:pt x="3400012" y="1891919"/>
                  </a:lnTo>
                  <a:lnTo>
                    <a:pt x="0" y="1891919"/>
                  </a:lnTo>
                  <a:lnTo>
                    <a:pt x="0" y="0"/>
                  </a:lnTo>
                  <a:close/>
                </a:path>
              </a:pathLst>
            </a:custGeom>
            <a:blipFill rotWithShape="0">
              <a:blip r:embed="rId7"/>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66" name="Group 20"/>
          <p:cNvGrpSpPr/>
          <p:nvPr/>
        </p:nvGrpSpPr>
        <p:grpSpPr>
          <a:xfrm>
            <a:off x="12030840" y="4422240"/>
            <a:ext cx="5776560" cy="2507760"/>
            <a:chOff x="12030840" y="4422240"/>
            <a:chExt cx="5776560" cy="2507760"/>
          </a:xfrm>
        </p:grpSpPr>
        <p:sp>
          <p:nvSpPr>
            <p:cNvPr id="267" name="Freeform 21" descr="preencoded.png"/>
            <p:cNvSpPr/>
            <p:nvPr/>
          </p:nvSpPr>
          <p:spPr>
            <a:xfrm>
              <a:off x="12030840" y="4422240"/>
              <a:ext cx="5776560" cy="2507760"/>
            </a:xfrm>
            <a:custGeom>
              <a:avLst/>
              <a:gdLst>
                <a:gd name="textAreaLeft" fmla="*/ 0 w 5776560"/>
                <a:gd name="textAreaRight" fmla="*/ 5777280 w 5776560"/>
                <a:gd name="textAreaTop" fmla="*/ 0 h 2507760"/>
                <a:gd name="textAreaBottom" fmla="*/ 2508480 h 2507760"/>
              </a:gdLst>
              <a:ahLst/>
              <a:cxnLst/>
              <a:rect l="textAreaLeft" t="textAreaTop" r="textAreaRight" b="textAreaBottom"/>
              <a:pathLst>
                <a:path w="3250057" h="1411097">
                  <a:moveTo>
                    <a:pt x="0" y="0"/>
                  </a:moveTo>
                  <a:lnTo>
                    <a:pt x="3250057" y="0"/>
                  </a:lnTo>
                  <a:lnTo>
                    <a:pt x="3250057" y="1411097"/>
                  </a:lnTo>
                  <a:lnTo>
                    <a:pt x="0" y="1411097"/>
                  </a:lnTo>
                  <a:lnTo>
                    <a:pt x="0" y="0"/>
                  </a:lnTo>
                  <a:close/>
                </a:path>
              </a:pathLst>
            </a:custGeom>
            <a:blipFill rotWithShape="0">
              <a:blip r:embed="rId8"/>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68" name="Group 22"/>
          <p:cNvGrpSpPr/>
          <p:nvPr/>
        </p:nvGrpSpPr>
        <p:grpSpPr>
          <a:xfrm>
            <a:off x="12030840" y="7081200"/>
            <a:ext cx="5776560" cy="3056760"/>
            <a:chOff x="12030840" y="7081200"/>
            <a:chExt cx="5776560" cy="3056760"/>
          </a:xfrm>
        </p:grpSpPr>
        <p:sp>
          <p:nvSpPr>
            <p:cNvPr id="269" name="Freeform 23" descr="preencoded.png"/>
            <p:cNvSpPr/>
            <p:nvPr/>
          </p:nvSpPr>
          <p:spPr>
            <a:xfrm>
              <a:off x="12030840" y="7081200"/>
              <a:ext cx="5776560" cy="3056760"/>
            </a:xfrm>
            <a:custGeom>
              <a:avLst/>
              <a:gdLst>
                <a:gd name="textAreaLeft" fmla="*/ 0 w 5776560"/>
                <a:gd name="textAreaRight" fmla="*/ 5777280 w 5776560"/>
                <a:gd name="textAreaTop" fmla="*/ 0 h 3056760"/>
                <a:gd name="textAreaBottom" fmla="*/ 3057480 h 3056760"/>
              </a:gdLst>
              <a:ahLst/>
              <a:cxnLst/>
              <a:rect l="textAreaLeft" t="textAreaTop" r="textAreaRight" b="textAreaBottom"/>
              <a:pathLst>
                <a:path w="3375660" h="1786437">
                  <a:moveTo>
                    <a:pt x="0" y="0"/>
                  </a:moveTo>
                  <a:lnTo>
                    <a:pt x="3375660" y="0"/>
                  </a:lnTo>
                  <a:lnTo>
                    <a:pt x="3375660" y="1786437"/>
                  </a:lnTo>
                  <a:lnTo>
                    <a:pt x="0" y="1786437"/>
                  </a:lnTo>
                  <a:lnTo>
                    <a:pt x="0" y="0"/>
                  </a:lnTo>
                  <a:close/>
                </a:path>
              </a:pathLst>
            </a:custGeom>
            <a:blipFill rotWithShape="0">
              <a:blip r:embed="rId9"/>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70" name="Group 24"/>
          <p:cNvGrpSpPr/>
          <p:nvPr/>
        </p:nvGrpSpPr>
        <p:grpSpPr>
          <a:xfrm>
            <a:off x="6843240" y="4241520"/>
            <a:ext cx="5025600" cy="2688480"/>
            <a:chOff x="6843240" y="4241520"/>
            <a:chExt cx="5025600" cy="2688480"/>
          </a:xfrm>
        </p:grpSpPr>
        <p:sp>
          <p:nvSpPr>
            <p:cNvPr id="271" name="Freeform 25"/>
            <p:cNvSpPr/>
            <p:nvPr/>
          </p:nvSpPr>
          <p:spPr>
            <a:xfrm>
              <a:off x="6843240" y="4422240"/>
              <a:ext cx="5025600" cy="2507760"/>
            </a:xfrm>
            <a:custGeom>
              <a:avLst/>
              <a:gdLst>
                <a:gd name="textAreaLeft" fmla="*/ 0 w 5025600"/>
                <a:gd name="textAreaRight" fmla="*/ 5026320 w 5025600"/>
                <a:gd name="textAreaTop" fmla="*/ 0 h 2507760"/>
                <a:gd name="textAreaBottom" fmla="*/ 2508480 h 2507760"/>
              </a:gdLst>
              <a:ahLst/>
              <a:cxnLst/>
              <a:rect l="textAreaLeft" t="textAreaTop" r="textAreaRight" b="textAreaBottom"/>
              <a:pathLst>
                <a:path w="1323785" h="660628">
                  <a:moveTo>
                    <a:pt x="78555" y="0"/>
                  </a:moveTo>
                  <a:lnTo>
                    <a:pt x="1245230" y="0"/>
                  </a:lnTo>
                  <a:cubicBezTo>
                    <a:pt x="1288614" y="0"/>
                    <a:pt x="1323785" y="35170"/>
                    <a:pt x="1323785" y="78555"/>
                  </a:cubicBezTo>
                  <a:lnTo>
                    <a:pt x="1323785" y="582072"/>
                  </a:lnTo>
                  <a:cubicBezTo>
                    <a:pt x="1323785" y="625457"/>
                    <a:pt x="1288614" y="660628"/>
                    <a:pt x="1245230" y="660628"/>
                  </a:cubicBezTo>
                  <a:lnTo>
                    <a:pt x="78555" y="660628"/>
                  </a:lnTo>
                  <a:cubicBezTo>
                    <a:pt x="35170" y="660628"/>
                    <a:pt x="0" y="625457"/>
                    <a:pt x="0" y="582072"/>
                  </a:cubicBezTo>
                  <a:lnTo>
                    <a:pt x="0" y="78555"/>
                  </a:lnTo>
                  <a:cubicBezTo>
                    <a:pt x="0" y="35170"/>
                    <a:pt x="35170" y="0"/>
                    <a:pt x="78555" y="0"/>
                  </a:cubicBez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72" name="TextBox 26"/>
            <p:cNvSpPr/>
            <p:nvPr/>
          </p:nvSpPr>
          <p:spPr>
            <a:xfrm>
              <a:off x="6843240" y="4241520"/>
              <a:ext cx="5025600" cy="2688480"/>
            </a:xfrm>
            <a:prstGeom prst="rect">
              <a:avLst/>
            </a:prstGeom>
            <a:noFill/>
            <a:ln w="0">
              <a:noFill/>
            </a:ln>
          </p:spPr>
          <p:style>
            <a:lnRef idx="0"/>
            <a:fillRef idx="0"/>
            <a:effectRef idx="0"/>
            <a:fontRef idx="minor"/>
          </p:style>
          <p:txBody>
            <a:bodyPr lIns="50760" rIns="50760" tIns="50760" bIns="50760" anchor="ctr">
              <a:noAutofit/>
            </a:bodyPr>
            <a:p>
              <a:pPr defTabSz="914400">
                <a:lnSpc>
                  <a:spcPts val="2801"/>
                </a:lnSpc>
              </a:pPr>
              <a:r>
                <a:rPr b="1" lang="en-US" sz="2000" strike="noStrike" u="none">
                  <a:solidFill>
                    <a:srgbClr val="000000"/>
                  </a:solidFill>
                  <a:effectLst/>
                  <a:uFillTx/>
                  <a:latin typeface="Aileron Bold"/>
                  <a:ea typeface="Aileron Bold"/>
                </a:rPr>
                <a:t>Seasonal Trends</a:t>
              </a:r>
              <a:endParaRPr b="0" lang="en-GB" sz="2000" strike="noStrike" u="none">
                <a:solidFill>
                  <a:srgbClr val="000000"/>
                </a:solidFill>
                <a:effectLst/>
                <a:uFillTx/>
                <a:latin typeface="Arial"/>
              </a:endParaRPr>
            </a:p>
            <a:p>
              <a:pPr defTabSz="914400">
                <a:lnSpc>
                  <a:spcPts val="2801"/>
                </a:lnSpc>
              </a:pPr>
              <a:r>
                <a:rPr b="1" lang="en-US" sz="2000" strike="noStrike" u="none">
                  <a:solidFill>
                    <a:srgbClr val="000000"/>
                  </a:solidFill>
                  <a:effectLst/>
                  <a:uFillTx/>
                  <a:latin typeface="Aileron Bold"/>
                  <a:ea typeface="Aileron Bold"/>
                </a:rPr>
                <a:t>This line chart clearly shows seasonal trend. as revenue approaches winter revenue is decresing</a:t>
              </a:r>
              <a:endParaRPr b="0" lang="en-GB" sz="2000" strike="noStrike" u="none">
                <a:solidFill>
                  <a:srgbClr val="000000"/>
                </a:solidFill>
                <a:effectLst/>
                <a:uFillTx/>
                <a:latin typeface="Arial"/>
              </a:endParaRPr>
            </a:p>
          </p:txBody>
        </p:sp>
      </p:grpSp>
      <p:grpSp>
        <p:nvGrpSpPr>
          <p:cNvPr id="273" name="Group 27"/>
          <p:cNvGrpSpPr/>
          <p:nvPr/>
        </p:nvGrpSpPr>
        <p:grpSpPr>
          <a:xfrm>
            <a:off x="6843240" y="7001640"/>
            <a:ext cx="5025600" cy="3266640"/>
            <a:chOff x="6843240" y="7001640"/>
            <a:chExt cx="5025600" cy="3266640"/>
          </a:xfrm>
        </p:grpSpPr>
        <p:sp>
          <p:nvSpPr>
            <p:cNvPr id="274" name="Freeform 28"/>
            <p:cNvSpPr/>
            <p:nvPr/>
          </p:nvSpPr>
          <p:spPr>
            <a:xfrm>
              <a:off x="6843240" y="7182720"/>
              <a:ext cx="5025600" cy="3085560"/>
            </a:xfrm>
            <a:custGeom>
              <a:avLst/>
              <a:gdLst>
                <a:gd name="textAreaLeft" fmla="*/ 0 w 5025600"/>
                <a:gd name="textAreaRight" fmla="*/ 5026320 w 5025600"/>
                <a:gd name="textAreaTop" fmla="*/ 0 h 3085560"/>
                <a:gd name="textAreaBottom" fmla="*/ 3086280 h 3085560"/>
              </a:gdLst>
              <a:ahLst/>
              <a:cxnLst/>
              <a:rect l="textAreaLeft" t="textAreaTop" r="textAreaRight" b="textAreaBottom"/>
              <a:pathLst>
                <a:path w="1323785" h="812800">
                  <a:moveTo>
                    <a:pt x="78555" y="0"/>
                  </a:moveTo>
                  <a:lnTo>
                    <a:pt x="1245230" y="0"/>
                  </a:lnTo>
                  <a:cubicBezTo>
                    <a:pt x="1288614" y="0"/>
                    <a:pt x="1323785" y="35170"/>
                    <a:pt x="1323785" y="78555"/>
                  </a:cubicBezTo>
                  <a:lnTo>
                    <a:pt x="1323785" y="734245"/>
                  </a:lnTo>
                  <a:cubicBezTo>
                    <a:pt x="1323785" y="777630"/>
                    <a:pt x="1288614" y="812800"/>
                    <a:pt x="1245230" y="812800"/>
                  </a:cubicBezTo>
                  <a:lnTo>
                    <a:pt x="78555" y="812800"/>
                  </a:lnTo>
                  <a:cubicBezTo>
                    <a:pt x="35170" y="812800"/>
                    <a:pt x="0" y="777630"/>
                    <a:pt x="0" y="734245"/>
                  </a:cubicBezTo>
                  <a:lnTo>
                    <a:pt x="0" y="78555"/>
                  </a:lnTo>
                  <a:cubicBezTo>
                    <a:pt x="0" y="35170"/>
                    <a:pt x="35170" y="0"/>
                    <a:pt x="78555" y="0"/>
                  </a:cubicBez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75" name="TextBox 29"/>
            <p:cNvSpPr/>
            <p:nvPr/>
          </p:nvSpPr>
          <p:spPr>
            <a:xfrm>
              <a:off x="6843240" y="7001640"/>
              <a:ext cx="5025600" cy="3266280"/>
            </a:xfrm>
            <a:prstGeom prst="rect">
              <a:avLst/>
            </a:prstGeom>
            <a:noFill/>
            <a:ln w="0">
              <a:noFill/>
            </a:ln>
          </p:spPr>
          <p:style>
            <a:lnRef idx="0"/>
            <a:fillRef idx="0"/>
            <a:effectRef idx="0"/>
            <a:fontRef idx="minor"/>
          </p:style>
          <p:txBody>
            <a:bodyPr lIns="50760" rIns="50760" tIns="50760" bIns="50760" anchor="ctr">
              <a:noAutofit/>
            </a:bodyPr>
            <a:p>
              <a:pPr defTabSz="914400">
                <a:lnSpc>
                  <a:spcPts val="2801"/>
                </a:lnSpc>
              </a:pPr>
              <a:r>
                <a:rPr b="1" lang="en-US" sz="2000" strike="noStrike" u="none">
                  <a:solidFill>
                    <a:srgbClr val="000000"/>
                  </a:solidFill>
                  <a:effectLst/>
                  <a:uFillTx/>
                  <a:latin typeface="Aileron Bold"/>
                  <a:ea typeface="Aileron Bold"/>
                </a:rPr>
                <a:t>80/20</a:t>
              </a:r>
              <a:endParaRPr b="0" lang="en-GB" sz="2000" strike="noStrike" u="none">
                <a:solidFill>
                  <a:srgbClr val="000000"/>
                </a:solidFill>
                <a:effectLst/>
                <a:uFillTx/>
                <a:latin typeface="Arial"/>
              </a:endParaRPr>
            </a:p>
            <a:p>
              <a:pPr defTabSz="914400">
                <a:lnSpc>
                  <a:spcPts val="2801"/>
                </a:lnSpc>
              </a:pPr>
              <a:r>
                <a:rPr b="1" lang="en-US" sz="2000" strike="noStrike" u="none">
                  <a:solidFill>
                    <a:srgbClr val="000000"/>
                  </a:solidFill>
                  <a:effectLst/>
                  <a:uFillTx/>
                  <a:latin typeface="Aileron Bold"/>
                  <a:ea typeface="Aileron Bold"/>
                </a:rPr>
                <a:t>Pareto analysis pareto shows that almost 80 percent of revenue is comming from20 % of items here. some of items are have contibutioin close to 0</a:t>
              </a:r>
              <a:endParaRPr b="0" lang="en-GB" sz="2000" strike="noStrike" u="none">
                <a:solidFill>
                  <a:srgbClr val="000000"/>
                </a:solidFill>
                <a:effectLst/>
                <a:uFillTx/>
                <a:latin typeface="Arial"/>
              </a:endParaRPr>
            </a:p>
          </p:txBody>
        </p:sp>
      </p:grpSp>
      <p:grpSp>
        <p:nvGrpSpPr>
          <p:cNvPr id="276" name="Group 30"/>
          <p:cNvGrpSpPr/>
          <p:nvPr/>
        </p:nvGrpSpPr>
        <p:grpSpPr>
          <a:xfrm>
            <a:off x="7144560" y="946440"/>
            <a:ext cx="4575960" cy="3230280"/>
            <a:chOff x="7144560" y="946440"/>
            <a:chExt cx="4575960" cy="3230280"/>
          </a:xfrm>
        </p:grpSpPr>
        <p:sp>
          <p:nvSpPr>
            <p:cNvPr id="277" name="Freeform 31"/>
            <p:cNvSpPr/>
            <p:nvPr/>
          </p:nvSpPr>
          <p:spPr>
            <a:xfrm>
              <a:off x="7144560" y="1091160"/>
              <a:ext cx="4575960" cy="3085560"/>
            </a:xfrm>
            <a:custGeom>
              <a:avLst/>
              <a:gdLst>
                <a:gd name="textAreaLeft" fmla="*/ 0 w 4575960"/>
                <a:gd name="textAreaRight" fmla="*/ 4576680 w 4575960"/>
                <a:gd name="textAreaTop" fmla="*/ 0 h 3085560"/>
                <a:gd name="textAreaBottom" fmla="*/ 3086280 h 3085560"/>
              </a:gdLst>
              <a:ahLst/>
              <a:cxnLst/>
              <a:rect l="textAreaLeft" t="textAreaTop" r="textAreaRight" b="textAreaBottom"/>
              <a:pathLst>
                <a:path w="1205395" h="812800">
                  <a:moveTo>
                    <a:pt x="86271" y="0"/>
                  </a:moveTo>
                  <a:lnTo>
                    <a:pt x="1119125" y="0"/>
                  </a:lnTo>
                  <a:cubicBezTo>
                    <a:pt x="1166771" y="0"/>
                    <a:pt x="1205395" y="38625"/>
                    <a:pt x="1205395" y="86271"/>
                  </a:cubicBezTo>
                  <a:lnTo>
                    <a:pt x="1205395" y="726529"/>
                  </a:lnTo>
                  <a:cubicBezTo>
                    <a:pt x="1205395" y="774175"/>
                    <a:pt x="1166771" y="812800"/>
                    <a:pt x="1119125" y="812800"/>
                  </a:cubicBezTo>
                  <a:lnTo>
                    <a:pt x="86271" y="812800"/>
                  </a:lnTo>
                  <a:cubicBezTo>
                    <a:pt x="38625" y="812800"/>
                    <a:pt x="0" y="774175"/>
                    <a:pt x="0" y="726529"/>
                  </a:cubicBezTo>
                  <a:lnTo>
                    <a:pt x="0" y="86271"/>
                  </a:lnTo>
                  <a:cubicBezTo>
                    <a:pt x="0" y="38625"/>
                    <a:pt x="38625" y="0"/>
                    <a:pt x="86271" y="0"/>
                  </a:cubicBez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78" name="TextBox 32"/>
            <p:cNvSpPr/>
            <p:nvPr/>
          </p:nvSpPr>
          <p:spPr>
            <a:xfrm>
              <a:off x="7144560" y="946440"/>
              <a:ext cx="4575960" cy="3229920"/>
            </a:xfrm>
            <a:prstGeom prst="rect">
              <a:avLst/>
            </a:prstGeom>
            <a:noFill/>
            <a:ln w="0">
              <a:noFill/>
            </a:ln>
          </p:spPr>
          <p:style>
            <a:lnRef idx="0"/>
            <a:fillRef idx="0"/>
            <a:effectRef idx="0"/>
            <a:fontRef idx="minor"/>
          </p:style>
          <p:txBody>
            <a:bodyPr lIns="50760" rIns="50760" tIns="50760" bIns="50760" anchor="ctr">
              <a:noAutofit/>
            </a:bodyPr>
            <a:p>
              <a:pPr defTabSz="914400">
                <a:lnSpc>
                  <a:spcPts val="2659"/>
                </a:lnSpc>
              </a:pPr>
              <a:r>
                <a:rPr b="1" lang="en-US" sz="1900" strike="noStrike" u="none">
                  <a:solidFill>
                    <a:srgbClr val="000000"/>
                  </a:solidFill>
                  <a:effectLst/>
                  <a:uFillTx/>
                  <a:latin typeface="Aileron Bold"/>
                  <a:ea typeface="Aileron Bold"/>
                </a:rPr>
                <a:t>Sales Chart</a:t>
              </a:r>
              <a:endParaRPr b="0" lang="en-GB" sz="1900" strike="noStrike" u="none">
                <a:solidFill>
                  <a:srgbClr val="000000"/>
                </a:solidFill>
                <a:effectLst/>
                <a:uFillTx/>
                <a:latin typeface="Arial"/>
              </a:endParaRPr>
            </a:p>
            <a:p>
              <a:pPr defTabSz="914400">
                <a:lnSpc>
                  <a:spcPts val="2659"/>
                </a:lnSpc>
              </a:pPr>
              <a:r>
                <a:rPr b="1" lang="en-US" sz="1900" strike="noStrike" u="none">
                  <a:solidFill>
                    <a:srgbClr val="000000"/>
                  </a:solidFill>
                  <a:effectLst/>
                  <a:uFillTx/>
                  <a:latin typeface="Aileron Bold"/>
                  <a:ea typeface="Aileron Bold"/>
                </a:rPr>
                <a:t>This sales clearly depicts diffrence between tiles 1 cement, 2 tiles , 3 paint.structural material always shows this diffrence to other items</a:t>
              </a:r>
              <a:endParaRPr b="0" lang="en-GB" sz="1900" strike="noStrike" u="none">
                <a:solidFill>
                  <a:srgbClr val="000000"/>
                </a:solidFill>
                <a:effectLst/>
                <a:uFillTx/>
                <a:latin typeface="Arial"/>
              </a:endParaRPr>
            </a:p>
          </p:txBody>
        </p:sp>
      </p:grpSp>
      <p:grpSp>
        <p:nvGrpSpPr>
          <p:cNvPr id="279" name="Group 33"/>
          <p:cNvGrpSpPr/>
          <p:nvPr/>
        </p:nvGrpSpPr>
        <p:grpSpPr>
          <a:xfrm>
            <a:off x="1288440" y="5397480"/>
            <a:ext cx="4283640" cy="1578240"/>
            <a:chOff x="1288440" y="5397480"/>
            <a:chExt cx="4283640" cy="1578240"/>
          </a:xfrm>
        </p:grpSpPr>
        <p:sp>
          <p:nvSpPr>
            <p:cNvPr id="280" name="Freeform 34"/>
            <p:cNvSpPr/>
            <p:nvPr/>
          </p:nvSpPr>
          <p:spPr>
            <a:xfrm>
              <a:off x="1288440" y="5542200"/>
              <a:ext cx="4283640" cy="1433520"/>
            </a:xfrm>
            <a:custGeom>
              <a:avLst/>
              <a:gdLst>
                <a:gd name="textAreaLeft" fmla="*/ 0 w 4283640"/>
                <a:gd name="textAreaRight" fmla="*/ 4284360 w 4283640"/>
                <a:gd name="textAreaTop" fmla="*/ 0 h 1433520"/>
                <a:gd name="textAreaBottom" fmla="*/ 1434240 h 1433520"/>
              </a:gdLst>
              <a:ahLst/>
              <a:cxnLst/>
              <a:rect l="textAreaLeft" t="textAreaTop" r="textAreaRight" b="textAreaBottom"/>
              <a:pathLst>
                <a:path w="1128406" h="377771">
                  <a:moveTo>
                    <a:pt x="92157" y="0"/>
                  </a:moveTo>
                  <a:lnTo>
                    <a:pt x="1036249" y="0"/>
                  </a:lnTo>
                  <a:cubicBezTo>
                    <a:pt x="1060691" y="0"/>
                    <a:pt x="1084131" y="9709"/>
                    <a:pt x="1101414" y="26992"/>
                  </a:cubicBezTo>
                  <a:cubicBezTo>
                    <a:pt x="1118696" y="44275"/>
                    <a:pt x="1128406" y="67715"/>
                    <a:pt x="1128406" y="92157"/>
                  </a:cubicBezTo>
                  <a:lnTo>
                    <a:pt x="1128406" y="285614"/>
                  </a:lnTo>
                  <a:cubicBezTo>
                    <a:pt x="1128406" y="310056"/>
                    <a:pt x="1118696" y="333496"/>
                    <a:pt x="1101414" y="350779"/>
                  </a:cubicBezTo>
                  <a:cubicBezTo>
                    <a:pt x="1084131" y="368062"/>
                    <a:pt x="1060691" y="377771"/>
                    <a:pt x="1036249" y="377771"/>
                  </a:cubicBezTo>
                  <a:lnTo>
                    <a:pt x="92157" y="377771"/>
                  </a:lnTo>
                  <a:cubicBezTo>
                    <a:pt x="67715" y="377771"/>
                    <a:pt x="44275" y="368062"/>
                    <a:pt x="26992" y="350779"/>
                  </a:cubicBezTo>
                  <a:cubicBezTo>
                    <a:pt x="9709" y="333496"/>
                    <a:pt x="0" y="310056"/>
                    <a:pt x="0" y="285614"/>
                  </a:cubicBezTo>
                  <a:lnTo>
                    <a:pt x="0" y="92157"/>
                  </a:lnTo>
                  <a:cubicBezTo>
                    <a:pt x="0" y="67715"/>
                    <a:pt x="9709" y="44275"/>
                    <a:pt x="26992" y="26992"/>
                  </a:cubicBezTo>
                  <a:cubicBezTo>
                    <a:pt x="44275" y="9709"/>
                    <a:pt x="67715" y="0"/>
                    <a:pt x="92157" y="0"/>
                  </a:cubicBez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281" name="TextBox 35"/>
            <p:cNvSpPr/>
            <p:nvPr/>
          </p:nvSpPr>
          <p:spPr>
            <a:xfrm>
              <a:off x="1288440" y="5397480"/>
              <a:ext cx="4283640" cy="1578240"/>
            </a:xfrm>
            <a:prstGeom prst="rect">
              <a:avLst/>
            </a:prstGeom>
            <a:noFill/>
            <a:ln w="0">
              <a:noFill/>
            </a:ln>
          </p:spPr>
          <p:style>
            <a:lnRef idx="0"/>
            <a:fillRef idx="0"/>
            <a:effectRef idx="0"/>
            <a:fontRef idx="minor"/>
          </p:style>
          <p:txBody>
            <a:bodyPr lIns="50760" rIns="50760" tIns="50760" bIns="50760" anchor="ctr">
              <a:noAutofit/>
            </a:bodyPr>
            <a:p>
              <a:pPr defTabSz="914400">
                <a:lnSpc>
                  <a:spcPts val="2659"/>
                </a:lnSpc>
              </a:pPr>
              <a:r>
                <a:rPr b="1" lang="en-US" sz="1900" strike="noStrike" u="none">
                  <a:solidFill>
                    <a:srgbClr val="000000"/>
                  </a:solidFill>
                  <a:effectLst/>
                  <a:uFillTx/>
                  <a:latin typeface="Aileron Bold"/>
                  <a:ea typeface="Aileron Bold"/>
                </a:rPr>
                <a:t>Bar Revenue</a:t>
              </a:r>
              <a:endParaRPr b="0" lang="en-GB" sz="1900" strike="noStrike" u="none">
                <a:solidFill>
                  <a:srgbClr val="000000"/>
                </a:solidFill>
                <a:effectLst/>
                <a:uFillTx/>
                <a:latin typeface="Arial"/>
              </a:endParaRPr>
            </a:p>
            <a:p>
              <a:pPr defTabSz="914400">
                <a:lnSpc>
                  <a:spcPts val="2659"/>
                </a:lnSpc>
              </a:pPr>
              <a:r>
                <a:rPr b="1" lang="en-US" sz="1900" strike="noStrike" u="none">
                  <a:solidFill>
                    <a:srgbClr val="000000"/>
                  </a:solidFill>
                  <a:effectLst/>
                  <a:uFillTx/>
                  <a:latin typeface="Aileron Bold"/>
                  <a:ea typeface="Aileron Bold"/>
                </a:rPr>
                <a:t> Chart85% structural material dominate chart11 % from wall and interiorelse are very low</a:t>
              </a:r>
              <a:endParaRPr b="0" lang="en-GB" sz="1900" strike="noStrike" u="none">
                <a:solidFill>
                  <a:srgbClr val="000000"/>
                </a:solidFill>
                <a:effectLst/>
                <a:uFillTx/>
                <a:latin typeface="Arial"/>
              </a:endParaRPr>
            </a:p>
          </p:txBody>
        </p:sp>
      </p:grpSp>
      <p:sp>
        <p:nvSpPr>
          <p:cNvPr id="282" name="TextBox 36"/>
          <p:cNvSpPr/>
          <p:nvPr/>
        </p:nvSpPr>
        <p:spPr>
          <a:xfrm>
            <a:off x="3857760" y="233640"/>
            <a:ext cx="10983600" cy="597960"/>
          </a:xfrm>
          <a:prstGeom prst="rect">
            <a:avLst/>
          </a:prstGeom>
          <a:noFill/>
          <a:ln w="0">
            <a:noFill/>
          </a:ln>
        </p:spPr>
        <p:style>
          <a:lnRef idx="0"/>
          <a:fillRef idx="0"/>
          <a:effectRef idx="0"/>
          <a:fontRef idx="minor"/>
        </p:style>
        <p:txBody>
          <a:bodyPr lIns="0" rIns="0" tIns="0" bIns="0" anchor="t">
            <a:spAutoFit/>
          </a:bodyPr>
          <a:p>
            <a:pPr algn="ctr" defTabSz="914400">
              <a:lnSpc>
                <a:spcPts val="4711"/>
              </a:lnSpc>
            </a:pPr>
            <a:r>
              <a:rPr b="1" lang="en-US" sz="3770" strike="noStrike" u="none">
                <a:solidFill>
                  <a:srgbClr val="000000"/>
                </a:solidFill>
                <a:effectLst/>
                <a:uFillTx/>
                <a:latin typeface="Montserrat Bold"/>
                <a:ea typeface="Montserrat Bold"/>
              </a:rPr>
              <a:t>Results &amp; Findings: Sales Performance</a:t>
            </a:r>
            <a:endParaRPr b="0" lang="en-GB" sz="3770" strike="noStrike" u="none">
              <a:solidFill>
                <a:srgbClr val="000000"/>
              </a:solidFill>
              <a:effectLst/>
              <a:uFillTx/>
              <a:latin typeface="Arial"/>
            </a:endParaRPr>
          </a:p>
        </p:txBody>
      </p:sp>
      <p:sp>
        <p:nvSpPr>
          <p:cNvPr id="283" name="TextBox 37"/>
          <p:cNvSpPr/>
          <p:nvPr/>
        </p:nvSpPr>
        <p:spPr>
          <a:xfrm>
            <a:off x="1054440" y="1826640"/>
            <a:ext cx="1108440" cy="6406920"/>
          </a:xfrm>
          <a:prstGeom prst="rect">
            <a:avLst/>
          </a:prstGeom>
          <a:noFill/>
          <a:ln w="0">
            <a:noFill/>
          </a:ln>
        </p:spPr>
        <p:style>
          <a:lnRef idx="0"/>
          <a:fillRef idx="0"/>
          <a:effectRef idx="0"/>
          <a:fontRef idx="minor"/>
        </p:style>
        <p:txBody>
          <a:bodyPr lIns="0" rIns="0" tIns="0" bIns="0" anchor="t">
            <a:spAutoFit/>
          </a:bodyPr>
          <a:p>
            <a:pPr algn="ctr" defTabSz="914400">
              <a:lnSpc>
                <a:spcPts val="2293"/>
              </a:lnSpc>
            </a:pPr>
            <a:r>
              <a:rPr b="0" lang="en-US" sz="1790" strike="noStrike" u="none">
                <a:solidFill>
                  <a:srgbClr val="3d3838"/>
                </a:solidFill>
                <a:effectLst/>
                <a:uFillTx/>
                <a:latin typeface="Source Han Sans JP"/>
                <a:ea typeface="Source Han Sans JP"/>
              </a:rPr>
              <a:t>Item</a:t>
            </a: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a:p>
            <a:pPr algn="ctr" defTabSz="914400">
              <a:lnSpc>
                <a:spcPts val="2293"/>
              </a:lnSpc>
            </a:pPr>
            <a:endParaRPr b="0" lang="en-GB" sz="1790" strike="noStrike" u="none">
              <a:solidFill>
                <a:srgbClr val="000000"/>
              </a:solidFill>
              <a:effectLst/>
              <a:uFillTx/>
              <a:latin typeface="Arial"/>
            </a:endParaRPr>
          </a:p>
        </p:txBody>
      </p:sp>
      <p:sp>
        <p:nvSpPr>
          <p:cNvPr id="284" name="TextBox 38"/>
          <p:cNvSpPr/>
          <p:nvPr/>
        </p:nvSpPr>
        <p:spPr>
          <a:xfrm>
            <a:off x="3016080" y="1826640"/>
            <a:ext cx="1322640" cy="646920"/>
          </a:xfrm>
          <a:prstGeom prst="rect">
            <a:avLst/>
          </a:prstGeom>
          <a:noFill/>
          <a:ln w="0">
            <a:noFill/>
          </a:ln>
        </p:spPr>
        <p:style>
          <a:lnRef idx="0"/>
          <a:fillRef idx="0"/>
          <a:effectRef idx="0"/>
          <a:fontRef idx="minor"/>
        </p:style>
        <p:txBody>
          <a:bodyPr lIns="0" rIns="0" tIns="0" bIns="0" anchor="t">
            <a:spAutoFit/>
          </a:bodyPr>
          <a:p>
            <a:pPr algn="ctr" defTabSz="914400">
              <a:lnSpc>
                <a:spcPts val="2548"/>
              </a:lnSpc>
            </a:pPr>
            <a:r>
              <a:rPr b="1" lang="en-US" sz="2040" strike="noStrike" u="none">
                <a:solidFill>
                  <a:srgbClr val="3d3838"/>
                </a:solidFill>
                <a:effectLst/>
                <a:uFillTx/>
                <a:latin typeface="Montserrat Bold"/>
                <a:ea typeface="Montserrat Bold"/>
              </a:rPr>
              <a:t>Total Revenue</a:t>
            </a:r>
            <a:endParaRPr b="0" lang="en-GB" sz="2040" strike="noStrike" u="none">
              <a:solidFill>
                <a:srgbClr val="000000"/>
              </a:solidFill>
              <a:effectLst/>
              <a:uFillTx/>
              <a:latin typeface="Arial"/>
            </a:endParaRPr>
          </a:p>
        </p:txBody>
      </p:sp>
      <p:sp>
        <p:nvSpPr>
          <p:cNvPr id="285" name="TextBox 39"/>
          <p:cNvSpPr/>
          <p:nvPr/>
        </p:nvSpPr>
        <p:spPr>
          <a:xfrm>
            <a:off x="2882520" y="2738880"/>
            <a:ext cx="1108440" cy="290880"/>
          </a:xfrm>
          <a:prstGeom prst="rect">
            <a:avLst/>
          </a:prstGeom>
          <a:noFill/>
          <a:ln w="0">
            <a:noFill/>
          </a:ln>
        </p:spPr>
        <p:style>
          <a:lnRef idx="0"/>
          <a:fillRef idx="0"/>
          <a:effectRef idx="0"/>
          <a:fontRef idx="minor"/>
        </p:style>
        <p:txBody>
          <a:bodyPr lIns="0" rIns="0" tIns="0" bIns="0" anchor="t">
            <a:spAutoFit/>
          </a:bodyPr>
          <a:p>
            <a:pPr algn="ctr" defTabSz="914400">
              <a:lnSpc>
                <a:spcPts val="2293"/>
              </a:lnSpc>
            </a:pPr>
            <a:r>
              <a:rPr b="0" lang="en-US" sz="1790" strike="noStrike" u="none">
                <a:solidFill>
                  <a:srgbClr val="3d3838"/>
                </a:solidFill>
                <a:effectLst/>
                <a:uFillTx/>
                <a:latin typeface="Source Han Sans JP"/>
                <a:ea typeface="Source Han Sans JP"/>
              </a:rPr>
              <a:t>₹2.15 Cr</a:t>
            </a:r>
            <a:endParaRPr b="0" lang="en-GB" sz="1790" strike="noStrike" u="none">
              <a:solidFill>
                <a:srgbClr val="000000"/>
              </a:solidFill>
              <a:effectLst/>
              <a:uFillTx/>
              <a:latin typeface="Arial"/>
            </a:endParaRPr>
          </a:p>
        </p:txBody>
      </p:sp>
      <p:sp>
        <p:nvSpPr>
          <p:cNvPr id="286" name="TextBox 40"/>
          <p:cNvSpPr/>
          <p:nvPr/>
        </p:nvSpPr>
        <p:spPr>
          <a:xfrm>
            <a:off x="4783320" y="1759680"/>
            <a:ext cx="1751040" cy="323640"/>
          </a:xfrm>
          <a:prstGeom prst="rect">
            <a:avLst/>
          </a:prstGeom>
          <a:noFill/>
          <a:ln w="0">
            <a:noFill/>
          </a:ln>
        </p:spPr>
        <p:style>
          <a:lnRef idx="0"/>
          <a:fillRef idx="0"/>
          <a:effectRef idx="0"/>
          <a:fontRef idx="minor"/>
        </p:style>
        <p:txBody>
          <a:bodyPr lIns="0" rIns="0" tIns="0" bIns="0" anchor="t">
            <a:spAutoFit/>
          </a:bodyPr>
          <a:p>
            <a:pPr algn="ctr" defTabSz="914400">
              <a:lnSpc>
                <a:spcPts val="2548"/>
              </a:lnSpc>
            </a:pPr>
            <a:r>
              <a:rPr b="1" lang="en-US" sz="2040" strike="noStrike" u="none">
                <a:solidFill>
                  <a:srgbClr val="3d3838"/>
                </a:solidFill>
                <a:effectLst/>
                <a:uFillTx/>
                <a:latin typeface="Montserrat Bold"/>
                <a:ea typeface="Montserrat Bold"/>
              </a:rPr>
              <a:t>Avg Daily Rev</a:t>
            </a:r>
            <a:endParaRPr b="0" lang="en-GB" sz="2040" strike="noStrike" u="none">
              <a:solidFill>
                <a:srgbClr val="000000"/>
              </a:solidFill>
              <a:effectLst/>
              <a:uFillTx/>
              <a:latin typeface="Arial"/>
            </a:endParaRPr>
          </a:p>
        </p:txBody>
      </p:sp>
      <p:sp>
        <p:nvSpPr>
          <p:cNvPr id="287" name="TextBox 41"/>
          <p:cNvSpPr/>
          <p:nvPr/>
        </p:nvSpPr>
        <p:spPr>
          <a:xfrm>
            <a:off x="5042160" y="2473560"/>
            <a:ext cx="1233360" cy="290880"/>
          </a:xfrm>
          <a:prstGeom prst="rect">
            <a:avLst/>
          </a:prstGeom>
          <a:noFill/>
          <a:ln w="0">
            <a:noFill/>
          </a:ln>
        </p:spPr>
        <p:style>
          <a:lnRef idx="0"/>
          <a:fillRef idx="0"/>
          <a:effectRef idx="0"/>
          <a:fontRef idx="minor"/>
        </p:style>
        <p:txBody>
          <a:bodyPr lIns="0" rIns="0" tIns="0" bIns="0" anchor="t">
            <a:spAutoFit/>
          </a:bodyPr>
          <a:p>
            <a:pPr algn="ctr" defTabSz="914400">
              <a:lnSpc>
                <a:spcPts val="2293"/>
              </a:lnSpc>
            </a:pPr>
            <a:r>
              <a:rPr b="0" lang="en-US" sz="1790" strike="noStrike" u="none">
                <a:solidFill>
                  <a:srgbClr val="3d3838"/>
                </a:solidFill>
                <a:effectLst/>
                <a:uFillTx/>
                <a:latin typeface="Source Han Sans JP"/>
                <a:ea typeface="Source Han Sans JP"/>
              </a:rPr>
              <a:t>₹3.90 L</a:t>
            </a:r>
            <a:endParaRPr b="0" lang="en-GB" sz="1790" strike="noStrike" u="none">
              <a:solidFill>
                <a:srgbClr val="000000"/>
              </a:solidFill>
              <a:effectLst/>
              <a:uFillTx/>
              <a:latin typeface="Arial"/>
            </a:endParaRPr>
          </a:p>
        </p:txBody>
      </p:sp>
      <p:sp>
        <p:nvSpPr>
          <p:cNvPr id="288" name="TextBox 42"/>
          <p:cNvSpPr/>
          <p:nvPr/>
        </p:nvSpPr>
        <p:spPr>
          <a:xfrm>
            <a:off x="1901520" y="3826080"/>
            <a:ext cx="1362600" cy="646920"/>
          </a:xfrm>
          <a:prstGeom prst="rect">
            <a:avLst/>
          </a:prstGeom>
          <a:noFill/>
          <a:ln w="0">
            <a:noFill/>
          </a:ln>
        </p:spPr>
        <p:style>
          <a:lnRef idx="0"/>
          <a:fillRef idx="0"/>
          <a:effectRef idx="0"/>
          <a:fontRef idx="minor"/>
        </p:style>
        <p:txBody>
          <a:bodyPr lIns="0" rIns="0" tIns="0" bIns="0" anchor="t">
            <a:spAutoFit/>
          </a:bodyPr>
          <a:p>
            <a:pPr algn="ctr" defTabSz="914400">
              <a:lnSpc>
                <a:spcPts val="2548"/>
              </a:lnSpc>
            </a:pPr>
            <a:r>
              <a:rPr b="1" lang="en-US" sz="2040" strike="noStrike" u="none">
                <a:solidFill>
                  <a:srgbClr val="3d3838"/>
                </a:solidFill>
                <a:effectLst/>
                <a:uFillTx/>
                <a:latin typeface="Montserrat Bold"/>
                <a:ea typeface="Montserrat Bold"/>
              </a:rPr>
              <a:t>Gross Profit</a:t>
            </a:r>
            <a:endParaRPr b="0" lang="en-GB" sz="2040" strike="noStrike" u="none">
              <a:solidFill>
                <a:srgbClr val="000000"/>
              </a:solidFill>
              <a:effectLst/>
              <a:uFillTx/>
              <a:latin typeface="Arial"/>
            </a:endParaRPr>
          </a:p>
        </p:txBody>
      </p:sp>
      <p:sp>
        <p:nvSpPr>
          <p:cNvPr id="289" name="TextBox 43"/>
          <p:cNvSpPr/>
          <p:nvPr/>
        </p:nvSpPr>
        <p:spPr>
          <a:xfrm>
            <a:off x="2028600" y="4573440"/>
            <a:ext cx="1108440" cy="290880"/>
          </a:xfrm>
          <a:prstGeom prst="rect">
            <a:avLst/>
          </a:prstGeom>
          <a:noFill/>
          <a:ln w="0">
            <a:noFill/>
          </a:ln>
        </p:spPr>
        <p:style>
          <a:lnRef idx="0"/>
          <a:fillRef idx="0"/>
          <a:effectRef idx="0"/>
          <a:fontRef idx="minor"/>
        </p:style>
        <p:txBody>
          <a:bodyPr lIns="0" rIns="0" tIns="0" bIns="0" anchor="t">
            <a:spAutoFit/>
          </a:bodyPr>
          <a:p>
            <a:pPr algn="ctr" defTabSz="914400">
              <a:lnSpc>
                <a:spcPts val="2293"/>
              </a:lnSpc>
            </a:pPr>
            <a:r>
              <a:rPr b="0" lang="en-US" sz="1790" strike="noStrike" u="none">
                <a:solidFill>
                  <a:srgbClr val="3d3838"/>
                </a:solidFill>
                <a:effectLst/>
                <a:uFillTx/>
                <a:latin typeface="Source Han Sans JP"/>
                <a:ea typeface="Source Han Sans JP"/>
              </a:rPr>
              <a:t>₹33.75 L</a:t>
            </a:r>
            <a:endParaRPr b="0" lang="en-GB" sz="1790" strike="noStrike" u="none">
              <a:solidFill>
                <a:srgbClr val="000000"/>
              </a:solidFill>
              <a:effectLst/>
              <a:uFillTx/>
              <a:latin typeface="Arial"/>
            </a:endParaRPr>
          </a:p>
        </p:txBody>
      </p:sp>
      <p:sp>
        <p:nvSpPr>
          <p:cNvPr id="290" name="TextBox 44"/>
          <p:cNvSpPr/>
          <p:nvPr/>
        </p:nvSpPr>
        <p:spPr>
          <a:xfrm>
            <a:off x="3991680" y="3904560"/>
            <a:ext cx="1269000" cy="646920"/>
          </a:xfrm>
          <a:prstGeom prst="rect">
            <a:avLst/>
          </a:prstGeom>
          <a:noFill/>
          <a:ln w="0">
            <a:noFill/>
          </a:ln>
        </p:spPr>
        <p:style>
          <a:lnRef idx="0"/>
          <a:fillRef idx="0"/>
          <a:effectRef idx="0"/>
          <a:fontRef idx="minor"/>
        </p:style>
        <p:txBody>
          <a:bodyPr lIns="0" rIns="0" tIns="0" bIns="0" anchor="t">
            <a:spAutoFit/>
          </a:bodyPr>
          <a:p>
            <a:pPr algn="ctr" defTabSz="914400">
              <a:lnSpc>
                <a:spcPts val="2548"/>
              </a:lnSpc>
            </a:pPr>
            <a:r>
              <a:rPr b="1" lang="en-US" sz="2040" strike="noStrike" u="none">
                <a:solidFill>
                  <a:srgbClr val="3d3838"/>
                </a:solidFill>
                <a:effectLst/>
                <a:uFillTx/>
                <a:latin typeface="Montserrat Bold"/>
                <a:ea typeface="Montserrat Bold"/>
              </a:rPr>
              <a:t>Profit Margin</a:t>
            </a:r>
            <a:endParaRPr b="0" lang="en-GB" sz="2040" strike="noStrike" u="none">
              <a:solidFill>
                <a:srgbClr val="000000"/>
              </a:solidFill>
              <a:effectLst/>
              <a:uFillTx/>
              <a:latin typeface="Arial"/>
            </a:endParaRPr>
          </a:p>
        </p:txBody>
      </p:sp>
      <p:sp>
        <p:nvSpPr>
          <p:cNvPr id="291" name="TextBox 45"/>
          <p:cNvSpPr/>
          <p:nvPr/>
        </p:nvSpPr>
        <p:spPr>
          <a:xfrm>
            <a:off x="3991680" y="4513320"/>
            <a:ext cx="1108440" cy="290880"/>
          </a:xfrm>
          <a:prstGeom prst="rect">
            <a:avLst/>
          </a:prstGeom>
          <a:noFill/>
          <a:ln w="0">
            <a:noFill/>
          </a:ln>
        </p:spPr>
        <p:style>
          <a:lnRef idx="0"/>
          <a:fillRef idx="0"/>
          <a:effectRef idx="0"/>
          <a:fontRef idx="minor"/>
        </p:style>
        <p:txBody>
          <a:bodyPr lIns="0" rIns="0" tIns="0" bIns="0" anchor="t">
            <a:spAutoFit/>
          </a:bodyPr>
          <a:p>
            <a:pPr algn="ctr" defTabSz="914400">
              <a:lnSpc>
                <a:spcPts val="2293"/>
              </a:lnSpc>
            </a:pPr>
            <a:r>
              <a:rPr b="0" lang="en-US" sz="1790" strike="noStrike" u="none">
                <a:solidFill>
                  <a:srgbClr val="3d3838"/>
                </a:solidFill>
                <a:effectLst/>
                <a:uFillTx/>
                <a:latin typeface="Source Han Sans JP"/>
                <a:ea typeface="Source Han Sans JP"/>
              </a:rPr>
              <a:t>15.66%</a:t>
            </a:r>
            <a:endParaRPr b="0" lang="en-GB" sz="1790" strike="noStrike" u="none">
              <a:solidFill>
                <a:srgbClr val="000000"/>
              </a:solidFill>
              <a:effectLst/>
              <a:uFillTx/>
              <a:latin typeface="Arial"/>
            </a:endParaRPr>
          </a:p>
        </p:txBody>
      </p:sp>
      <p:sp>
        <p:nvSpPr>
          <p:cNvPr id="292" name="TextBox 46"/>
          <p:cNvSpPr/>
          <p:nvPr/>
        </p:nvSpPr>
        <p:spPr>
          <a:xfrm>
            <a:off x="941400" y="2179080"/>
            <a:ext cx="1334880" cy="844200"/>
          </a:xfrm>
          <a:prstGeom prst="rect">
            <a:avLst/>
          </a:prstGeom>
          <a:noFill/>
          <a:ln w="0">
            <a:noFill/>
          </a:ln>
        </p:spPr>
        <p:style>
          <a:lnRef idx="0"/>
          <a:fillRef idx="0"/>
          <a:effectRef idx="0"/>
          <a:fontRef idx="minor"/>
        </p:style>
        <p:txBody>
          <a:bodyPr lIns="0" rIns="0" tIns="0" bIns="0" anchor="t">
            <a:spAutoFit/>
          </a:bodyPr>
          <a:p>
            <a:pPr algn="ctr" defTabSz="914400">
              <a:lnSpc>
                <a:spcPts val="2217"/>
              </a:lnSpc>
            </a:pPr>
            <a:r>
              <a:rPr b="1" lang="en-US" sz="1580" strike="noStrike" u="none">
                <a:solidFill>
                  <a:srgbClr val="000000"/>
                </a:solidFill>
                <a:effectLst/>
                <a:uFillTx/>
                <a:latin typeface="Aileron Bold"/>
                <a:ea typeface="Aileron Bold"/>
              </a:rPr>
              <a:t>Sales Variability 25 %</a:t>
            </a:r>
            <a:endParaRPr b="0" lang="en-GB" sz="1580" strike="noStrike" u="none">
              <a:solidFill>
                <a:srgbClr val="000000"/>
              </a:solidFill>
              <a:effectLst/>
              <a:uFillTx/>
              <a:latin typeface="Arial"/>
            </a:endParaRPr>
          </a:p>
        </p:txBody>
      </p:sp>
      <p:sp>
        <p:nvSpPr>
          <p:cNvPr id="293" name=""/>
          <p:cNvSpPr/>
          <p:nvPr/>
        </p:nvSpPr>
        <p:spPr>
          <a:xfrm>
            <a:off x="1440000" y="1350360"/>
            <a:ext cx="180360" cy="60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p:txBody>
      </p:sp>
      <p:sp>
        <p:nvSpPr>
          <p:cNvPr id="294" name=""/>
          <p:cNvSpPr/>
          <p:nvPr/>
        </p:nvSpPr>
        <p:spPr>
          <a:xfrm>
            <a:off x="1980000" y="2160000"/>
            <a:ext cx="180360" cy="1113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a:p>
            <a:pPr>
              <a:lnSpc>
                <a:spcPct val="100000"/>
              </a:lnSpc>
            </a:pPr>
            <a:endParaRPr b="0" lang="en-GB"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26" dur="indefinite" restart="never" nodeType="tmRoot">
          <p:childTnLst>
            <p:seq>
              <p:cTn id="327" dur="indefinite" nodeType="mainSeq">
                <p:childTnLst>
                  <p:par>
                    <p:cTn id="328" fill="hold">
                      <p:stCondLst>
                        <p:cond delay="indefinite"/>
                      </p:stCondLst>
                      <p:childTnLst>
                        <p:par>
                          <p:cTn id="329" fill="hold">
                            <p:stCondLst>
                              <p:cond delay="0"/>
                            </p:stCondLst>
                            <p:childTnLst>
                              <p:par>
                                <p:cTn id="330" nodeType="clickEffect" fill="hold" presetClass="entr" presetID="3" presetSubtype="10">
                                  <p:stCondLst>
                                    <p:cond delay="0"/>
                                  </p:stCondLst>
                                  <p:childTnLst>
                                    <p:set>
                                      <p:cBhvr>
                                        <p:cTn id="331" dur="1" fill="hold">
                                          <p:stCondLst>
                                            <p:cond delay="0"/>
                                          </p:stCondLst>
                                        </p:cTn>
                                        <p:tgtEl>
                                          <p:spTgt spid="282"/>
                                        </p:tgtEl>
                                        <p:attrNameLst>
                                          <p:attrName>style.visibility</p:attrName>
                                        </p:attrNameLst>
                                      </p:cBhvr>
                                      <p:to>
                                        <p:strVal val="visible"/>
                                      </p:to>
                                    </p:set>
                                    <p:animEffect filter="blinds(horizontal)" transition="in">
                                      <p:cBhvr additive="repl">
                                        <p:cTn id="332" dur="500"/>
                                        <p:tgtEl>
                                          <p:spTgt spid="282"/>
                                        </p:tgtEl>
                                      </p:cBhvr>
                                    </p:animEffec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3" presetSubtype="10">
                                  <p:stCondLst>
                                    <p:cond delay="0"/>
                                  </p:stCondLst>
                                  <p:childTnLst>
                                    <p:set>
                                      <p:cBhvr>
                                        <p:cTn id="336" dur="1" fill="hold">
                                          <p:stCondLst>
                                            <p:cond delay="0"/>
                                          </p:stCondLst>
                                        </p:cTn>
                                        <p:tgtEl>
                                          <p:spTgt spid="252"/>
                                        </p:tgtEl>
                                        <p:attrNameLst>
                                          <p:attrName>style.visibility</p:attrName>
                                        </p:attrNameLst>
                                      </p:cBhvr>
                                      <p:to>
                                        <p:strVal val="visible"/>
                                      </p:to>
                                    </p:set>
                                    <p:animEffect filter="blinds(horizontal)" transition="in">
                                      <p:cBhvr additive="repl">
                                        <p:cTn id="337" dur="500"/>
                                        <p:tgtEl>
                                          <p:spTgt spid="252"/>
                                        </p:tgtEl>
                                      </p:cBhvr>
                                    </p:animEffect>
                                  </p:childTnLst>
                                </p:cTn>
                              </p:par>
                            </p:childTnLst>
                          </p:cTn>
                        </p:par>
                      </p:childTnLst>
                    </p:cTn>
                  </p:par>
                  <p:par>
                    <p:cTn id="338" fill="hold">
                      <p:stCondLst>
                        <p:cond delay="indefinite"/>
                      </p:stCondLst>
                      <p:childTnLst>
                        <p:par>
                          <p:cTn id="339" fill="hold">
                            <p:stCondLst>
                              <p:cond delay="0"/>
                            </p:stCondLst>
                            <p:childTnLst>
                              <p:par>
                                <p:cTn id="340" nodeType="clickEffect" fill="hold" presetClass="entr" presetID="5" presetSubtype="10">
                                  <p:stCondLst>
                                    <p:cond delay="0"/>
                                  </p:stCondLst>
                                  <p:childTnLst>
                                    <p:set>
                                      <p:cBhvr>
                                        <p:cTn id="341" dur="1" fill="hold">
                                          <p:stCondLst>
                                            <p:cond delay="0"/>
                                          </p:stCondLst>
                                        </p:cTn>
                                        <p:tgtEl>
                                          <p:spTgt spid="283"/>
                                        </p:tgtEl>
                                        <p:attrNameLst>
                                          <p:attrName>style.visibility</p:attrName>
                                        </p:attrNameLst>
                                      </p:cBhvr>
                                      <p:to>
                                        <p:strVal val="visible"/>
                                      </p:to>
                                    </p:set>
                                    <p:animEffect filter="checkerboard(across)" transition="in">
                                      <p:cBhvr additive="repl">
                                        <p:cTn id="342" dur="500"/>
                                        <p:tgtEl>
                                          <p:spTgt spid="283"/>
                                        </p:tgtEl>
                                      </p:cBhvr>
                                    </p:animEffec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3" presetSubtype="10">
                                  <p:stCondLst>
                                    <p:cond delay="0"/>
                                  </p:stCondLst>
                                  <p:childTnLst>
                                    <p:set>
                                      <p:cBhvr>
                                        <p:cTn id="346" dur="1" fill="hold">
                                          <p:stCondLst>
                                            <p:cond delay="0"/>
                                          </p:stCondLst>
                                        </p:cTn>
                                        <p:tgtEl>
                                          <p:spTgt spid="292"/>
                                        </p:tgtEl>
                                        <p:attrNameLst>
                                          <p:attrName>style.visibility</p:attrName>
                                        </p:attrNameLst>
                                      </p:cBhvr>
                                      <p:to>
                                        <p:strVal val="visible"/>
                                      </p:to>
                                    </p:set>
                                    <p:animEffect filter="blinds(horizontal)" transition="in">
                                      <p:cBhvr additive="repl">
                                        <p:cTn id="347" dur="500"/>
                                        <p:tgtEl>
                                          <p:spTgt spid="292"/>
                                        </p:tgtEl>
                                      </p:cBhvr>
                                    </p:animEffect>
                                  </p:childTnLst>
                                </p:cTn>
                              </p:par>
                              <p:par>
                                <p:cTn id="348" nodeType="withEffect" fill="hold" presetClass="entr" presetID="5" presetSubtype="10">
                                  <p:stCondLst>
                                    <p:cond delay="0"/>
                                  </p:stCondLst>
                                  <p:childTnLst>
                                    <p:set>
                                      <p:cBhvr>
                                        <p:cTn id="349" dur="1" fill="hold">
                                          <p:stCondLst>
                                            <p:cond delay="0"/>
                                          </p:stCondLst>
                                        </p:cTn>
                                        <p:tgtEl>
                                          <p:spTgt spid="284"/>
                                        </p:tgtEl>
                                        <p:attrNameLst>
                                          <p:attrName>style.visibility</p:attrName>
                                        </p:attrNameLst>
                                      </p:cBhvr>
                                      <p:to>
                                        <p:strVal val="visible"/>
                                      </p:to>
                                    </p:set>
                                    <p:animEffect filter="checkerboard(across)" transition="in">
                                      <p:cBhvr additive="repl">
                                        <p:cTn id="350" dur="500"/>
                                        <p:tgtEl>
                                          <p:spTgt spid="284"/>
                                        </p:tgtEl>
                                      </p:cBhvr>
                                    </p:animEffect>
                                  </p:childTnLst>
                                </p:cTn>
                              </p:par>
                              <p:par>
                                <p:cTn id="351" nodeType="withEffect" fill="hold" presetClass="entr" presetID="5" presetSubtype="10">
                                  <p:stCondLst>
                                    <p:cond delay="0"/>
                                  </p:stCondLst>
                                  <p:childTnLst>
                                    <p:set>
                                      <p:cBhvr>
                                        <p:cTn id="352" dur="1" fill="hold">
                                          <p:stCondLst>
                                            <p:cond delay="0"/>
                                          </p:stCondLst>
                                        </p:cTn>
                                        <p:tgtEl>
                                          <p:spTgt spid="285"/>
                                        </p:tgtEl>
                                        <p:attrNameLst>
                                          <p:attrName>style.visibility</p:attrName>
                                        </p:attrNameLst>
                                      </p:cBhvr>
                                      <p:to>
                                        <p:strVal val="visible"/>
                                      </p:to>
                                    </p:set>
                                    <p:animEffect filter="checkerboard(across)" transition="in">
                                      <p:cBhvr additive="repl">
                                        <p:cTn id="353" dur="500"/>
                                        <p:tgtEl>
                                          <p:spTgt spid="285"/>
                                        </p:tgtEl>
                                      </p:cBhvr>
                                    </p:animEffect>
                                  </p:childTnLst>
                                </p:cTn>
                              </p:par>
                              <p:par>
                                <p:cTn id="354" nodeType="withEffect" fill="hold" presetClass="entr" presetID="5" presetSubtype="10">
                                  <p:stCondLst>
                                    <p:cond delay="0"/>
                                  </p:stCondLst>
                                  <p:childTnLst>
                                    <p:set>
                                      <p:cBhvr>
                                        <p:cTn id="355" dur="1" fill="hold">
                                          <p:stCondLst>
                                            <p:cond delay="0"/>
                                          </p:stCondLst>
                                        </p:cTn>
                                        <p:tgtEl>
                                          <p:spTgt spid="286"/>
                                        </p:tgtEl>
                                        <p:attrNameLst>
                                          <p:attrName>style.visibility</p:attrName>
                                        </p:attrNameLst>
                                      </p:cBhvr>
                                      <p:to>
                                        <p:strVal val="visible"/>
                                      </p:to>
                                    </p:set>
                                    <p:animEffect filter="checkerboard(across)" transition="in">
                                      <p:cBhvr additive="repl">
                                        <p:cTn id="356" dur="500"/>
                                        <p:tgtEl>
                                          <p:spTgt spid="286"/>
                                        </p:tgtEl>
                                      </p:cBhvr>
                                    </p:animEffect>
                                  </p:childTnLst>
                                </p:cTn>
                              </p:par>
                              <p:par>
                                <p:cTn id="357" nodeType="withEffect" fill="hold" presetClass="entr" presetID="5" presetSubtype="10">
                                  <p:stCondLst>
                                    <p:cond delay="0"/>
                                  </p:stCondLst>
                                  <p:childTnLst>
                                    <p:set>
                                      <p:cBhvr>
                                        <p:cTn id="358" dur="1" fill="hold">
                                          <p:stCondLst>
                                            <p:cond delay="0"/>
                                          </p:stCondLst>
                                        </p:cTn>
                                        <p:tgtEl>
                                          <p:spTgt spid="287"/>
                                        </p:tgtEl>
                                        <p:attrNameLst>
                                          <p:attrName>style.visibility</p:attrName>
                                        </p:attrNameLst>
                                      </p:cBhvr>
                                      <p:to>
                                        <p:strVal val="visible"/>
                                      </p:to>
                                    </p:set>
                                    <p:animEffect filter="checkerboard(across)" transition="in">
                                      <p:cBhvr additive="repl">
                                        <p:cTn id="359" dur="500"/>
                                        <p:tgtEl>
                                          <p:spTgt spid="287"/>
                                        </p:tgtEl>
                                      </p:cBhvr>
                                    </p:animEffect>
                                  </p:childTnLst>
                                </p:cTn>
                              </p:par>
                              <p:par>
                                <p:cTn id="360" nodeType="withEffect" fill="hold" presetClass="entr" presetID="5" presetSubtype="10">
                                  <p:stCondLst>
                                    <p:cond delay="0"/>
                                  </p:stCondLst>
                                  <p:childTnLst>
                                    <p:set>
                                      <p:cBhvr>
                                        <p:cTn id="361" dur="1" fill="hold">
                                          <p:stCondLst>
                                            <p:cond delay="0"/>
                                          </p:stCondLst>
                                        </p:cTn>
                                        <p:tgtEl>
                                          <p:spTgt spid="288"/>
                                        </p:tgtEl>
                                        <p:attrNameLst>
                                          <p:attrName>style.visibility</p:attrName>
                                        </p:attrNameLst>
                                      </p:cBhvr>
                                      <p:to>
                                        <p:strVal val="visible"/>
                                      </p:to>
                                    </p:set>
                                    <p:animEffect filter="checkerboard(across)" transition="in">
                                      <p:cBhvr additive="repl">
                                        <p:cTn id="362" dur="500"/>
                                        <p:tgtEl>
                                          <p:spTgt spid="288"/>
                                        </p:tgtEl>
                                      </p:cBhvr>
                                    </p:animEffect>
                                  </p:childTnLst>
                                </p:cTn>
                              </p:par>
                              <p:par>
                                <p:cTn id="363" nodeType="withEffect" fill="hold" presetClass="entr" presetID="5" presetSubtype="10">
                                  <p:stCondLst>
                                    <p:cond delay="0"/>
                                  </p:stCondLst>
                                  <p:childTnLst>
                                    <p:set>
                                      <p:cBhvr>
                                        <p:cTn id="364" dur="1" fill="hold">
                                          <p:stCondLst>
                                            <p:cond delay="0"/>
                                          </p:stCondLst>
                                        </p:cTn>
                                        <p:tgtEl>
                                          <p:spTgt spid="289"/>
                                        </p:tgtEl>
                                        <p:attrNameLst>
                                          <p:attrName>style.visibility</p:attrName>
                                        </p:attrNameLst>
                                      </p:cBhvr>
                                      <p:to>
                                        <p:strVal val="visible"/>
                                      </p:to>
                                    </p:set>
                                    <p:animEffect filter="checkerboard(across)" transition="in">
                                      <p:cBhvr additive="repl">
                                        <p:cTn id="365" dur="500"/>
                                        <p:tgtEl>
                                          <p:spTgt spid="289"/>
                                        </p:tgtEl>
                                      </p:cBhvr>
                                    </p:animEffect>
                                  </p:childTnLst>
                                </p:cTn>
                              </p:par>
                              <p:par>
                                <p:cTn id="366" nodeType="withEffect" fill="hold" presetClass="entr" presetID="5" presetSubtype="10">
                                  <p:stCondLst>
                                    <p:cond delay="0"/>
                                  </p:stCondLst>
                                  <p:childTnLst>
                                    <p:set>
                                      <p:cBhvr>
                                        <p:cTn id="367" dur="1" fill="hold">
                                          <p:stCondLst>
                                            <p:cond delay="0"/>
                                          </p:stCondLst>
                                        </p:cTn>
                                        <p:tgtEl>
                                          <p:spTgt spid="290"/>
                                        </p:tgtEl>
                                        <p:attrNameLst>
                                          <p:attrName>style.visibility</p:attrName>
                                        </p:attrNameLst>
                                      </p:cBhvr>
                                      <p:to>
                                        <p:strVal val="visible"/>
                                      </p:to>
                                    </p:set>
                                    <p:animEffect filter="checkerboard(across)" transition="in">
                                      <p:cBhvr additive="repl">
                                        <p:cTn id="368" dur="500"/>
                                        <p:tgtEl>
                                          <p:spTgt spid="290"/>
                                        </p:tgtEl>
                                      </p:cBhvr>
                                    </p:animEffect>
                                  </p:childTnLst>
                                </p:cTn>
                              </p:par>
                              <p:par>
                                <p:cTn id="369" nodeType="withEffect" fill="hold" presetClass="entr" presetID="5" presetSubtype="10">
                                  <p:stCondLst>
                                    <p:cond delay="0"/>
                                  </p:stCondLst>
                                  <p:childTnLst>
                                    <p:set>
                                      <p:cBhvr>
                                        <p:cTn id="370" dur="1" fill="hold">
                                          <p:stCondLst>
                                            <p:cond delay="0"/>
                                          </p:stCondLst>
                                        </p:cTn>
                                        <p:tgtEl>
                                          <p:spTgt spid="291"/>
                                        </p:tgtEl>
                                        <p:attrNameLst>
                                          <p:attrName>style.visibility</p:attrName>
                                        </p:attrNameLst>
                                      </p:cBhvr>
                                      <p:to>
                                        <p:strVal val="visible"/>
                                      </p:to>
                                    </p:set>
                                    <p:animEffect filter="checkerboard(across)" transition="in">
                                      <p:cBhvr additive="repl">
                                        <p:cTn id="371" dur="500"/>
                                        <p:tgtEl>
                                          <p:spTgt spid="291"/>
                                        </p:tgtEl>
                                      </p:cBhvr>
                                    </p:animEffect>
                                  </p:childTnLst>
                                </p:cTn>
                              </p:par>
                              <p:par>
                                <p:cTn id="372" nodeType="withEffect" fill="hold" presetClass="entr" presetID="5" presetSubtype="10">
                                  <p:stCondLst>
                                    <p:cond delay="0"/>
                                  </p:stCondLst>
                                  <p:childTnLst>
                                    <p:set>
                                      <p:cBhvr>
                                        <p:cTn id="373" dur="1" fill="hold">
                                          <p:stCondLst>
                                            <p:cond delay="0"/>
                                          </p:stCondLst>
                                        </p:cTn>
                                        <p:tgtEl>
                                          <p:spTgt spid="293"/>
                                        </p:tgtEl>
                                        <p:attrNameLst>
                                          <p:attrName>style.visibility</p:attrName>
                                        </p:attrNameLst>
                                      </p:cBhvr>
                                      <p:to>
                                        <p:strVal val="visible"/>
                                      </p:to>
                                    </p:set>
                                    <p:animEffect filter="checkerboard(across)" transition="in">
                                      <p:cBhvr additive="repl">
                                        <p:cTn id="374" dur="500"/>
                                        <p:tgtEl>
                                          <p:spTgt spid="293"/>
                                        </p:tgtEl>
                                      </p:cBhvr>
                                    </p:animEffec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3" presetSubtype="10">
                                  <p:stCondLst>
                                    <p:cond delay="0"/>
                                  </p:stCondLst>
                                  <p:childTnLst>
                                    <p:set>
                                      <p:cBhvr>
                                        <p:cTn id="378" dur="1" fill="hold">
                                          <p:stCondLst>
                                            <p:cond delay="0"/>
                                          </p:stCondLst>
                                        </p:cTn>
                                        <p:tgtEl>
                                          <p:spTgt spid="262"/>
                                        </p:tgtEl>
                                        <p:attrNameLst>
                                          <p:attrName>style.visibility</p:attrName>
                                        </p:attrNameLst>
                                      </p:cBhvr>
                                      <p:to>
                                        <p:strVal val="visible"/>
                                      </p:to>
                                    </p:set>
                                    <p:animEffect filter="blinds(horizontal)" transition="in">
                                      <p:cBhvr additive="repl">
                                        <p:cTn id="379" dur="500"/>
                                        <p:tgtEl>
                                          <p:spTgt spid="262"/>
                                        </p:tgtEl>
                                      </p:cBhvr>
                                    </p:animEffect>
                                  </p:childTnLst>
                                </p:cTn>
                              </p:par>
                              <p:par>
                                <p:cTn id="380" nodeType="withEffect" fill="hold" presetClass="entr" presetID="3" presetSubtype="10">
                                  <p:stCondLst>
                                    <p:cond delay="0"/>
                                  </p:stCondLst>
                                  <p:childTnLst>
                                    <p:set>
                                      <p:cBhvr>
                                        <p:cTn id="381" dur="1" fill="hold">
                                          <p:stCondLst>
                                            <p:cond delay="0"/>
                                          </p:stCondLst>
                                        </p:cTn>
                                        <p:tgtEl>
                                          <p:spTgt spid="279"/>
                                        </p:tgtEl>
                                        <p:attrNameLst>
                                          <p:attrName>style.visibility</p:attrName>
                                        </p:attrNameLst>
                                      </p:cBhvr>
                                      <p:to>
                                        <p:strVal val="visible"/>
                                      </p:to>
                                    </p:set>
                                    <p:animEffect filter="blinds(horizontal)" transition="in">
                                      <p:cBhvr additive="repl">
                                        <p:cTn id="382" dur="500"/>
                                        <p:tgtEl>
                                          <p:spTgt spid="279"/>
                                        </p:tgtEl>
                                      </p:cBhvr>
                                    </p:animEffec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3" presetSubtype="10">
                                  <p:stCondLst>
                                    <p:cond delay="0"/>
                                  </p:stCondLst>
                                  <p:childTnLst>
                                    <p:set>
                                      <p:cBhvr>
                                        <p:cTn id="386" dur="1" fill="hold">
                                          <p:stCondLst>
                                            <p:cond delay="0"/>
                                          </p:stCondLst>
                                        </p:cTn>
                                        <p:tgtEl>
                                          <p:spTgt spid="264"/>
                                        </p:tgtEl>
                                        <p:attrNameLst>
                                          <p:attrName>style.visibility</p:attrName>
                                        </p:attrNameLst>
                                      </p:cBhvr>
                                      <p:to>
                                        <p:strVal val="visible"/>
                                      </p:to>
                                    </p:set>
                                    <p:animEffect filter="blinds(horizontal)" transition="in">
                                      <p:cBhvr additive="repl">
                                        <p:cTn id="387" dur="500"/>
                                        <p:tgtEl>
                                          <p:spTgt spid="264"/>
                                        </p:tgtEl>
                                      </p:cBhvr>
                                    </p:animEffect>
                                  </p:childTnLst>
                                </p:cTn>
                              </p:par>
                              <p:par>
                                <p:cTn id="388" nodeType="withEffect" fill="hold" presetClass="entr" presetID="3" presetSubtype="10">
                                  <p:stCondLst>
                                    <p:cond delay="0"/>
                                  </p:stCondLst>
                                  <p:childTnLst>
                                    <p:set>
                                      <p:cBhvr>
                                        <p:cTn id="389" dur="1" fill="hold">
                                          <p:stCondLst>
                                            <p:cond delay="0"/>
                                          </p:stCondLst>
                                        </p:cTn>
                                        <p:tgtEl>
                                          <p:spTgt spid="266"/>
                                        </p:tgtEl>
                                        <p:attrNameLst>
                                          <p:attrName>style.visibility</p:attrName>
                                        </p:attrNameLst>
                                      </p:cBhvr>
                                      <p:to>
                                        <p:strVal val="visible"/>
                                      </p:to>
                                    </p:set>
                                    <p:animEffect filter="blinds(horizontal)" transition="in">
                                      <p:cBhvr additive="repl">
                                        <p:cTn id="390" dur="500"/>
                                        <p:tgtEl>
                                          <p:spTgt spid="266"/>
                                        </p:tgtEl>
                                      </p:cBhvr>
                                    </p:animEffect>
                                  </p:childTnLst>
                                </p:cTn>
                              </p:par>
                              <p:par>
                                <p:cTn id="391" nodeType="withEffect" fill="hold" presetClass="entr" presetID="3" presetSubtype="10">
                                  <p:stCondLst>
                                    <p:cond delay="0"/>
                                  </p:stCondLst>
                                  <p:childTnLst>
                                    <p:set>
                                      <p:cBhvr>
                                        <p:cTn id="392" dur="1" fill="hold">
                                          <p:stCondLst>
                                            <p:cond delay="0"/>
                                          </p:stCondLst>
                                        </p:cTn>
                                        <p:tgtEl>
                                          <p:spTgt spid="268"/>
                                        </p:tgtEl>
                                        <p:attrNameLst>
                                          <p:attrName>style.visibility</p:attrName>
                                        </p:attrNameLst>
                                      </p:cBhvr>
                                      <p:to>
                                        <p:strVal val="visible"/>
                                      </p:to>
                                    </p:set>
                                    <p:animEffect filter="blinds(horizontal)" transition="in">
                                      <p:cBhvr additive="repl">
                                        <p:cTn id="393" dur="500"/>
                                        <p:tgtEl>
                                          <p:spTgt spid="268"/>
                                        </p:tgtEl>
                                      </p:cBhvr>
                                    </p:animEffect>
                                  </p:childTnLst>
                                </p:cTn>
                              </p:par>
                              <p:par>
                                <p:cTn id="394" nodeType="withEffect" fill="hold" presetClass="entr" presetID="3" presetSubtype="10">
                                  <p:stCondLst>
                                    <p:cond delay="0"/>
                                  </p:stCondLst>
                                  <p:childTnLst>
                                    <p:set>
                                      <p:cBhvr>
                                        <p:cTn id="395" dur="1" fill="hold">
                                          <p:stCondLst>
                                            <p:cond delay="0"/>
                                          </p:stCondLst>
                                        </p:cTn>
                                        <p:tgtEl>
                                          <p:spTgt spid="270"/>
                                        </p:tgtEl>
                                        <p:attrNameLst>
                                          <p:attrName>style.visibility</p:attrName>
                                        </p:attrNameLst>
                                      </p:cBhvr>
                                      <p:to>
                                        <p:strVal val="visible"/>
                                      </p:to>
                                    </p:set>
                                    <p:animEffect filter="blinds(horizontal)" transition="in">
                                      <p:cBhvr additive="repl">
                                        <p:cTn id="396" dur="500"/>
                                        <p:tgtEl>
                                          <p:spTgt spid="270"/>
                                        </p:tgtEl>
                                      </p:cBhvr>
                                    </p:animEffect>
                                  </p:childTnLst>
                                </p:cTn>
                              </p:par>
                              <p:par>
                                <p:cTn id="397" nodeType="withEffect" fill="hold" presetClass="entr" presetID="3" presetSubtype="10">
                                  <p:stCondLst>
                                    <p:cond delay="0"/>
                                  </p:stCondLst>
                                  <p:childTnLst>
                                    <p:set>
                                      <p:cBhvr>
                                        <p:cTn id="398" dur="1" fill="hold">
                                          <p:stCondLst>
                                            <p:cond delay="0"/>
                                          </p:stCondLst>
                                        </p:cTn>
                                        <p:tgtEl>
                                          <p:spTgt spid="273"/>
                                        </p:tgtEl>
                                        <p:attrNameLst>
                                          <p:attrName>style.visibility</p:attrName>
                                        </p:attrNameLst>
                                      </p:cBhvr>
                                      <p:to>
                                        <p:strVal val="visible"/>
                                      </p:to>
                                    </p:set>
                                    <p:animEffect filter="blinds(horizontal)" transition="in">
                                      <p:cBhvr additive="repl">
                                        <p:cTn id="399" dur="500"/>
                                        <p:tgtEl>
                                          <p:spTgt spid="273"/>
                                        </p:tgtEl>
                                      </p:cBhvr>
                                    </p:animEffect>
                                  </p:childTnLst>
                                </p:cTn>
                              </p:par>
                              <p:par>
                                <p:cTn id="400" nodeType="withEffect" fill="hold" presetClass="entr" presetID="3" presetSubtype="10">
                                  <p:stCondLst>
                                    <p:cond delay="0"/>
                                  </p:stCondLst>
                                  <p:childTnLst>
                                    <p:set>
                                      <p:cBhvr>
                                        <p:cTn id="401" dur="1" fill="hold">
                                          <p:stCondLst>
                                            <p:cond delay="0"/>
                                          </p:stCondLst>
                                        </p:cTn>
                                        <p:tgtEl>
                                          <p:spTgt spid="276"/>
                                        </p:tgtEl>
                                        <p:attrNameLst>
                                          <p:attrName>style.visibility</p:attrName>
                                        </p:attrNameLst>
                                      </p:cBhvr>
                                      <p:to>
                                        <p:strVal val="visible"/>
                                      </p:to>
                                    </p:set>
                                    <p:animEffect filter="blinds(horizontal)" transition="in">
                                      <p:cBhvr additive="repl">
                                        <p:cTn id="402" dur="5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grpSp>
        <p:nvGrpSpPr>
          <p:cNvPr id="295" name="Group 2"/>
          <p:cNvGrpSpPr/>
          <p:nvPr/>
        </p:nvGrpSpPr>
        <p:grpSpPr>
          <a:xfrm>
            <a:off x="0" y="0"/>
            <a:ext cx="18287280" cy="10286280"/>
            <a:chOff x="0" y="0"/>
            <a:chExt cx="18287280" cy="10286280"/>
          </a:xfrm>
        </p:grpSpPr>
        <p:sp>
          <p:nvSpPr>
            <p:cNvPr id="296"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97" name="Group 4"/>
          <p:cNvGrpSpPr/>
          <p:nvPr/>
        </p:nvGrpSpPr>
        <p:grpSpPr>
          <a:xfrm>
            <a:off x="-180000" y="360"/>
            <a:ext cx="18287280" cy="10286280"/>
            <a:chOff x="-180000" y="360"/>
            <a:chExt cx="18287280" cy="10286280"/>
          </a:xfrm>
        </p:grpSpPr>
        <p:sp>
          <p:nvSpPr>
            <p:cNvPr id="298" name="Freeform 5"/>
            <p:cNvSpPr/>
            <p:nvPr/>
          </p:nvSpPr>
          <p:spPr>
            <a:xfrm>
              <a:off x="-180000" y="36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gradFill rotWithShape="0">
              <a:gsLst>
                <a:gs pos="0">
                  <a:srgbClr val="f3b0f2"/>
                </a:gs>
                <a:gs pos="100000">
                  <a:srgbClr val="fdf5b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299" name="Group 6"/>
          <p:cNvGrpSpPr/>
          <p:nvPr/>
        </p:nvGrpSpPr>
        <p:grpSpPr>
          <a:xfrm>
            <a:off x="659160" y="1924200"/>
            <a:ext cx="16968600" cy="32400"/>
            <a:chOff x="659160" y="1924200"/>
            <a:chExt cx="16968600" cy="32400"/>
          </a:xfrm>
        </p:grpSpPr>
        <p:sp>
          <p:nvSpPr>
            <p:cNvPr id="300" name="Freeform 7"/>
            <p:cNvSpPr/>
            <p:nvPr/>
          </p:nvSpPr>
          <p:spPr>
            <a:xfrm>
              <a:off x="659160" y="1924200"/>
              <a:ext cx="16968600" cy="32400"/>
            </a:xfrm>
            <a:custGeom>
              <a:avLst/>
              <a:gdLst>
                <a:gd name="textAreaLeft" fmla="*/ 0 w 16968600"/>
                <a:gd name="textAreaRight" fmla="*/ 16969320 w 16968600"/>
                <a:gd name="textAreaTop" fmla="*/ 0 h 32400"/>
                <a:gd name="textAreaBottom" fmla="*/ 33120 h 32400"/>
              </a:gdLst>
              <a:ahLst/>
              <a:cxnLst/>
              <a:rect l="textAreaLeft" t="textAreaTop" r="textAreaRight" b="textAreaBottom"/>
              <a:pathLst>
                <a:path w="22625813" h="44069">
                  <a:moveTo>
                    <a:pt x="0" y="0"/>
                  </a:moveTo>
                  <a:lnTo>
                    <a:pt x="22625813" y="0"/>
                  </a:lnTo>
                  <a:lnTo>
                    <a:pt x="22625813" y="44069"/>
                  </a:lnTo>
                  <a:lnTo>
                    <a:pt x="0" y="44069"/>
                  </a:lnTo>
                  <a:close/>
                </a:path>
              </a:pathLst>
            </a:custGeom>
            <a:solidFill>
              <a:srgbClr val="3d3838">
                <a:alpha val="25000"/>
              </a:srgbClr>
            </a:solidFill>
            <a:ln w="0">
              <a:noFill/>
            </a:ln>
          </p:spPr>
          <p:style>
            <a:lnRef idx="0"/>
            <a:fillRef idx="0"/>
            <a:effectRef idx="0"/>
            <a:fontRef idx="minor"/>
          </p:style>
          <p:txBody>
            <a:bodyPr lIns="90000" rIns="90000" tIns="-11880" bIns="-11880" anchor="t">
              <a:noAutofit/>
            </a:bodyPr>
            <a:p>
              <a:pPr>
                <a:lnSpc>
                  <a:spcPct val="100000"/>
                </a:lnSpc>
              </a:pPr>
              <a:endParaRPr b="0" lang="en-GB" sz="1800" strike="noStrike" u="none">
                <a:solidFill>
                  <a:srgbClr val="ffffff"/>
                </a:solidFill>
                <a:effectLst/>
                <a:uFillTx/>
                <a:latin typeface="Arial"/>
              </a:endParaRPr>
            </a:p>
          </p:txBody>
        </p:sp>
      </p:grpSp>
      <p:grpSp>
        <p:nvGrpSpPr>
          <p:cNvPr id="301" name="Group 8"/>
          <p:cNvGrpSpPr/>
          <p:nvPr/>
        </p:nvGrpSpPr>
        <p:grpSpPr>
          <a:xfrm>
            <a:off x="6343560" y="3050640"/>
            <a:ext cx="11554920" cy="4352760"/>
            <a:chOff x="6343560" y="3050640"/>
            <a:chExt cx="11554920" cy="4352760"/>
          </a:xfrm>
        </p:grpSpPr>
        <p:sp>
          <p:nvSpPr>
            <p:cNvPr id="302" name="Freeform 9"/>
            <p:cNvSpPr/>
            <p:nvPr/>
          </p:nvSpPr>
          <p:spPr>
            <a:xfrm>
              <a:off x="6343560" y="3231360"/>
              <a:ext cx="11554920" cy="4172040"/>
            </a:xfrm>
            <a:custGeom>
              <a:avLst/>
              <a:gdLst>
                <a:gd name="textAreaLeft" fmla="*/ 0 w 11554920"/>
                <a:gd name="textAreaRight" fmla="*/ 11555640 w 11554920"/>
                <a:gd name="textAreaTop" fmla="*/ 0 h 4172040"/>
                <a:gd name="textAreaBottom" fmla="*/ 4172760 h 4172040"/>
              </a:gdLst>
              <a:ahLst/>
              <a:cxnLst/>
              <a:rect l="textAreaLeft" t="textAreaTop" r="textAreaRight" b="textAreaBottom"/>
              <a:pathLst>
                <a:path w="3043477" h="1098972">
                  <a:moveTo>
                    <a:pt x="57617" y="0"/>
                  </a:moveTo>
                  <a:lnTo>
                    <a:pt x="2985860" y="0"/>
                  </a:lnTo>
                  <a:cubicBezTo>
                    <a:pt x="3001141" y="0"/>
                    <a:pt x="3015796" y="6070"/>
                    <a:pt x="3026601" y="16876"/>
                  </a:cubicBezTo>
                  <a:cubicBezTo>
                    <a:pt x="3037406" y="27681"/>
                    <a:pt x="3043477" y="42336"/>
                    <a:pt x="3043477" y="57617"/>
                  </a:cubicBezTo>
                  <a:lnTo>
                    <a:pt x="3043477" y="1041355"/>
                  </a:lnTo>
                  <a:cubicBezTo>
                    <a:pt x="3043477" y="1056636"/>
                    <a:pt x="3037406" y="1071291"/>
                    <a:pt x="3026601" y="1082097"/>
                  </a:cubicBezTo>
                  <a:cubicBezTo>
                    <a:pt x="3015796" y="1092902"/>
                    <a:pt x="3001141" y="1098972"/>
                    <a:pt x="2985860" y="1098972"/>
                  </a:cubicBezTo>
                  <a:lnTo>
                    <a:pt x="57617" y="1098972"/>
                  </a:lnTo>
                  <a:cubicBezTo>
                    <a:pt x="42336" y="1098972"/>
                    <a:pt x="27681" y="1092902"/>
                    <a:pt x="16876" y="1082097"/>
                  </a:cubicBezTo>
                  <a:cubicBezTo>
                    <a:pt x="6070" y="1071291"/>
                    <a:pt x="0" y="1056636"/>
                    <a:pt x="0" y="1041355"/>
                  </a:cubicBezTo>
                  <a:lnTo>
                    <a:pt x="0" y="57617"/>
                  </a:lnTo>
                  <a:cubicBezTo>
                    <a:pt x="0" y="42336"/>
                    <a:pt x="6070" y="27681"/>
                    <a:pt x="16876" y="16876"/>
                  </a:cubicBezTo>
                  <a:cubicBezTo>
                    <a:pt x="27681" y="6070"/>
                    <a:pt x="42336" y="0"/>
                    <a:pt x="57617" y="0"/>
                  </a:cubicBezTo>
                  <a:close/>
                </a:path>
              </a:pathLst>
            </a:custGeom>
            <a:gradFill rotWithShape="0">
              <a:gsLst>
                <a:gs pos="0">
                  <a:srgbClr val="fff7ad">
                    <a:alpha val="40000"/>
                  </a:srgbClr>
                </a:gs>
                <a:gs pos="100000">
                  <a:srgbClr val="ffa9f9">
                    <a:alpha val="40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03" name="TextBox 10"/>
            <p:cNvSpPr/>
            <p:nvPr/>
          </p:nvSpPr>
          <p:spPr>
            <a:xfrm>
              <a:off x="6343560" y="3050640"/>
              <a:ext cx="11554920" cy="435276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801"/>
                </a:lnSpc>
              </a:pPr>
              <a:endParaRPr b="0" lang="en-US" sz="1800" strike="noStrike" u="none">
                <a:solidFill>
                  <a:schemeClr val="dk1"/>
                </a:solidFill>
                <a:effectLst/>
                <a:uFillTx/>
                <a:latin typeface="Calibri"/>
              </a:endParaRPr>
            </a:p>
          </p:txBody>
        </p:sp>
      </p:grpSp>
      <p:grpSp>
        <p:nvGrpSpPr>
          <p:cNvPr id="304" name="Group 11"/>
          <p:cNvGrpSpPr/>
          <p:nvPr/>
        </p:nvGrpSpPr>
        <p:grpSpPr>
          <a:xfrm>
            <a:off x="1596600" y="2042280"/>
            <a:ext cx="4928400" cy="1459440"/>
            <a:chOff x="1596600" y="2042280"/>
            <a:chExt cx="4928400" cy="1459440"/>
          </a:xfrm>
        </p:grpSpPr>
        <p:sp>
          <p:nvSpPr>
            <p:cNvPr id="305" name="Freeform 12" descr="preencoded.png"/>
            <p:cNvSpPr/>
            <p:nvPr/>
          </p:nvSpPr>
          <p:spPr>
            <a:xfrm>
              <a:off x="1596600" y="2042280"/>
              <a:ext cx="4928400" cy="1459440"/>
            </a:xfrm>
            <a:custGeom>
              <a:avLst/>
              <a:gdLst>
                <a:gd name="textAreaLeft" fmla="*/ 0 w 4928400"/>
                <a:gd name="textAreaRight" fmla="*/ 4929120 w 4928400"/>
                <a:gd name="textAreaTop" fmla="*/ 0 h 1459440"/>
                <a:gd name="textAreaBottom" fmla="*/ 1460160 h 1459440"/>
              </a:gdLst>
              <a:ahLst/>
              <a:cxnLst/>
              <a:rect l="textAreaLeft" t="textAreaTop" r="textAreaRight" b="textAreaBottom"/>
              <a:pathLst>
                <a:path w="8537611" h="2064385">
                  <a:moveTo>
                    <a:pt x="0" y="0"/>
                  </a:moveTo>
                  <a:lnTo>
                    <a:pt x="8537611" y="0"/>
                  </a:lnTo>
                  <a:lnTo>
                    <a:pt x="8537611" y="2064385"/>
                  </a:lnTo>
                  <a:lnTo>
                    <a:pt x="0" y="2064385"/>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06" name="Group 13"/>
          <p:cNvGrpSpPr/>
          <p:nvPr/>
        </p:nvGrpSpPr>
        <p:grpSpPr>
          <a:xfrm>
            <a:off x="11678760" y="2042280"/>
            <a:ext cx="4705200" cy="1188360"/>
            <a:chOff x="11678760" y="2042280"/>
            <a:chExt cx="4705200" cy="1188360"/>
          </a:xfrm>
        </p:grpSpPr>
        <p:sp>
          <p:nvSpPr>
            <p:cNvPr id="307" name="Freeform 14" descr="preencoded.png"/>
            <p:cNvSpPr/>
            <p:nvPr/>
          </p:nvSpPr>
          <p:spPr>
            <a:xfrm>
              <a:off x="11678760" y="2042280"/>
              <a:ext cx="4705200" cy="1188360"/>
            </a:xfrm>
            <a:custGeom>
              <a:avLst/>
              <a:gdLst>
                <a:gd name="textAreaLeft" fmla="*/ 0 w 4705200"/>
                <a:gd name="textAreaRight" fmla="*/ 4705920 w 4705200"/>
                <a:gd name="textAreaTop" fmla="*/ 0 h 1188360"/>
                <a:gd name="textAreaBottom" fmla="*/ 1189080 h 1188360"/>
              </a:gdLst>
              <a:ahLst/>
              <a:cxnLst/>
              <a:rect l="textAreaLeft" t="textAreaTop" r="textAreaRight" b="textAreaBottom"/>
              <a:pathLst>
                <a:path w="8170566" h="2064385">
                  <a:moveTo>
                    <a:pt x="0" y="0"/>
                  </a:moveTo>
                  <a:lnTo>
                    <a:pt x="8170566" y="0"/>
                  </a:lnTo>
                  <a:lnTo>
                    <a:pt x="8170566" y="2064385"/>
                  </a:lnTo>
                  <a:lnTo>
                    <a:pt x="0" y="2064385"/>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08" name="Freeform 15"/>
          <p:cNvSpPr/>
          <p:nvPr/>
        </p:nvSpPr>
        <p:spPr>
          <a:xfrm>
            <a:off x="13491000" y="3913560"/>
            <a:ext cx="4136760" cy="3313800"/>
          </a:xfrm>
          <a:custGeom>
            <a:avLst/>
            <a:gdLst>
              <a:gd name="textAreaLeft" fmla="*/ 0 w 4136760"/>
              <a:gd name="textAreaRight" fmla="*/ 4137480 w 4136760"/>
              <a:gd name="textAreaTop" fmla="*/ 0 h 3313800"/>
              <a:gd name="textAreaBottom" fmla="*/ 3314520 h 3313800"/>
            </a:gdLst>
            <a:ahLst/>
            <a:cxnLst/>
            <a:rect l="textAreaLeft" t="textAreaTop" r="textAreaRight" b="textAreaBottom"/>
            <a:pathLst>
              <a:path w="4137621" h="3314546">
                <a:moveTo>
                  <a:pt x="0" y="0"/>
                </a:moveTo>
                <a:lnTo>
                  <a:pt x="4137620" y="0"/>
                </a:lnTo>
                <a:lnTo>
                  <a:pt x="4137620" y="3314546"/>
                </a:lnTo>
                <a:lnTo>
                  <a:pt x="0" y="3314546"/>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nvGrpSpPr>
          <p:cNvPr id="309" name="Group 16"/>
          <p:cNvGrpSpPr/>
          <p:nvPr/>
        </p:nvGrpSpPr>
        <p:grpSpPr>
          <a:xfrm>
            <a:off x="659160" y="3502080"/>
            <a:ext cx="5276160" cy="5328000"/>
            <a:chOff x="659160" y="3502080"/>
            <a:chExt cx="5276160" cy="5328000"/>
          </a:xfrm>
        </p:grpSpPr>
        <p:sp>
          <p:nvSpPr>
            <p:cNvPr id="310" name="Freeform 17"/>
            <p:cNvSpPr/>
            <p:nvPr/>
          </p:nvSpPr>
          <p:spPr>
            <a:xfrm>
              <a:off x="659160" y="3682800"/>
              <a:ext cx="5276160" cy="5147280"/>
            </a:xfrm>
            <a:custGeom>
              <a:avLst/>
              <a:gdLst>
                <a:gd name="textAreaLeft" fmla="*/ 0 w 5276160"/>
                <a:gd name="textAreaRight" fmla="*/ 5276880 w 5276160"/>
                <a:gd name="textAreaTop" fmla="*/ 0 h 5147280"/>
                <a:gd name="textAreaBottom" fmla="*/ 5148000 h 5147280"/>
              </a:gdLst>
              <a:ahLst/>
              <a:cxnLst/>
              <a:rect l="textAreaLeft" t="textAreaTop" r="textAreaRight" b="textAreaBottom"/>
              <a:pathLst>
                <a:path w="1389831" h="1355847">
                  <a:moveTo>
                    <a:pt x="24941" y="0"/>
                  </a:moveTo>
                  <a:lnTo>
                    <a:pt x="1364890" y="0"/>
                  </a:lnTo>
                  <a:cubicBezTo>
                    <a:pt x="1371505" y="0"/>
                    <a:pt x="1377848" y="2628"/>
                    <a:pt x="1382526" y="7305"/>
                  </a:cubicBezTo>
                  <a:cubicBezTo>
                    <a:pt x="1387203" y="11982"/>
                    <a:pt x="1389831" y="18326"/>
                    <a:pt x="1389831" y="24941"/>
                  </a:cubicBezTo>
                  <a:lnTo>
                    <a:pt x="1389831" y="1330906"/>
                  </a:lnTo>
                  <a:cubicBezTo>
                    <a:pt x="1389831" y="1337521"/>
                    <a:pt x="1387203" y="1343864"/>
                    <a:pt x="1382526" y="1348542"/>
                  </a:cubicBezTo>
                  <a:cubicBezTo>
                    <a:pt x="1377848" y="1353219"/>
                    <a:pt x="1371505" y="1355847"/>
                    <a:pt x="1364890" y="1355847"/>
                  </a:cubicBezTo>
                  <a:lnTo>
                    <a:pt x="24941" y="1355847"/>
                  </a:lnTo>
                  <a:cubicBezTo>
                    <a:pt x="18326" y="1355847"/>
                    <a:pt x="11982" y="1353219"/>
                    <a:pt x="7305" y="1348542"/>
                  </a:cubicBezTo>
                  <a:cubicBezTo>
                    <a:pt x="2628" y="1343864"/>
                    <a:pt x="0" y="1337521"/>
                    <a:pt x="0" y="1330906"/>
                  </a:cubicBezTo>
                  <a:lnTo>
                    <a:pt x="0" y="24941"/>
                  </a:lnTo>
                  <a:cubicBezTo>
                    <a:pt x="0" y="18326"/>
                    <a:pt x="2628" y="11982"/>
                    <a:pt x="7305" y="7305"/>
                  </a:cubicBezTo>
                  <a:cubicBezTo>
                    <a:pt x="11982" y="2628"/>
                    <a:pt x="18326" y="0"/>
                    <a:pt x="24941" y="0"/>
                  </a:cubicBezTo>
                  <a:close/>
                </a:path>
              </a:pathLst>
            </a:custGeom>
            <a:gradFill rotWithShape="0">
              <a:gsLst>
                <a:gs pos="0">
                  <a:srgbClr val="a6a6a6">
                    <a:alpha val="47000"/>
                  </a:srgbClr>
                </a:gs>
                <a:gs pos="100000">
                  <a:srgbClr val="ffffff">
                    <a:alpha val="47000"/>
                  </a:srgbClr>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11" name="TextBox 18"/>
            <p:cNvSpPr/>
            <p:nvPr/>
          </p:nvSpPr>
          <p:spPr>
            <a:xfrm>
              <a:off x="659160" y="3502080"/>
              <a:ext cx="5276160" cy="53280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801"/>
                </a:lnSpc>
              </a:pPr>
              <a:endParaRPr b="0" lang="en-US" sz="1800" strike="noStrike" u="none">
                <a:solidFill>
                  <a:schemeClr val="dk1"/>
                </a:solidFill>
                <a:effectLst/>
                <a:uFillTx/>
                <a:latin typeface="Calibri"/>
              </a:endParaRPr>
            </a:p>
          </p:txBody>
        </p:sp>
      </p:grpSp>
      <p:sp>
        <p:nvSpPr>
          <p:cNvPr id="312" name="Freeform 19"/>
          <p:cNvSpPr/>
          <p:nvPr/>
        </p:nvSpPr>
        <p:spPr>
          <a:xfrm>
            <a:off x="659160" y="3913560"/>
            <a:ext cx="5114520" cy="3242520"/>
          </a:xfrm>
          <a:custGeom>
            <a:avLst/>
            <a:gdLst>
              <a:gd name="textAreaLeft" fmla="*/ 0 w 5114520"/>
              <a:gd name="textAreaRight" fmla="*/ 5115240 w 5114520"/>
              <a:gd name="textAreaTop" fmla="*/ 0 h 3242520"/>
              <a:gd name="textAreaBottom" fmla="*/ 3243240 h 3242520"/>
            </a:gdLst>
            <a:ahLst/>
            <a:cxnLst/>
            <a:rect l="textAreaLeft" t="textAreaTop" r="textAreaRight" b="textAreaBottom"/>
            <a:pathLst>
              <a:path w="5115339" h="3243230">
                <a:moveTo>
                  <a:pt x="0" y="0"/>
                </a:moveTo>
                <a:lnTo>
                  <a:pt x="5115339" y="0"/>
                </a:lnTo>
                <a:lnTo>
                  <a:pt x="5115339" y="3243231"/>
                </a:lnTo>
                <a:lnTo>
                  <a:pt x="0" y="3243231"/>
                </a:lnTo>
                <a:lnTo>
                  <a:pt x="0" y="0"/>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13" name="Freeform 20"/>
          <p:cNvSpPr/>
          <p:nvPr/>
        </p:nvSpPr>
        <p:spPr>
          <a:xfrm>
            <a:off x="9677520" y="7366320"/>
            <a:ext cx="7950240" cy="2004120"/>
          </a:xfrm>
          <a:custGeom>
            <a:avLst/>
            <a:gdLst>
              <a:gd name="textAreaLeft" fmla="*/ 0 w 7950240"/>
              <a:gd name="textAreaRight" fmla="*/ 7950960 w 7950240"/>
              <a:gd name="textAreaTop" fmla="*/ 0 h 2004120"/>
              <a:gd name="textAreaBottom" fmla="*/ 2004840 h 2004120"/>
            </a:gdLst>
            <a:ahLst/>
            <a:cxnLst/>
            <a:rect l="textAreaLeft" t="textAreaTop" r="textAreaRight" b="textAreaBottom"/>
            <a:pathLst>
              <a:path w="7951086" h="2004932">
                <a:moveTo>
                  <a:pt x="0" y="0"/>
                </a:moveTo>
                <a:lnTo>
                  <a:pt x="7951085" y="0"/>
                </a:lnTo>
                <a:lnTo>
                  <a:pt x="7951085" y="2004932"/>
                </a:lnTo>
                <a:lnTo>
                  <a:pt x="0" y="2004932"/>
                </a:lnTo>
                <a:lnTo>
                  <a:pt x="0" y="0"/>
                </a:lnTo>
                <a:close/>
              </a:path>
            </a:pathLst>
          </a:custGeom>
          <a:blipFill rotWithShape="0">
            <a:blip r:embed="rId5"/>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14" name="Freeform 21"/>
          <p:cNvSpPr/>
          <p:nvPr/>
        </p:nvSpPr>
        <p:spPr>
          <a:xfrm>
            <a:off x="6525720" y="3962160"/>
            <a:ext cx="3691800" cy="3145320"/>
          </a:xfrm>
          <a:custGeom>
            <a:avLst/>
            <a:gdLst>
              <a:gd name="textAreaLeft" fmla="*/ 0 w 3691800"/>
              <a:gd name="textAreaRight" fmla="*/ 3692520 w 3691800"/>
              <a:gd name="textAreaTop" fmla="*/ 0 h 3145320"/>
              <a:gd name="textAreaBottom" fmla="*/ 3146040 h 3145320"/>
            </a:gdLst>
            <a:ahLst/>
            <a:cxnLst/>
            <a:rect l="textAreaLeft" t="textAreaTop" r="textAreaRight" b="textAreaBottom"/>
            <a:pathLst>
              <a:path w="3692380" h="3146078">
                <a:moveTo>
                  <a:pt x="0" y="0"/>
                </a:moveTo>
                <a:lnTo>
                  <a:pt x="3692380" y="0"/>
                </a:lnTo>
                <a:lnTo>
                  <a:pt x="3692380" y="3146077"/>
                </a:lnTo>
                <a:lnTo>
                  <a:pt x="0" y="3146077"/>
                </a:lnTo>
                <a:lnTo>
                  <a:pt x="0" y="0"/>
                </a:lnTo>
                <a:close/>
              </a:path>
            </a:pathLst>
          </a:custGeom>
          <a:blipFill rotWithShape="0">
            <a:blip r:embed="rId6"/>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nvGrpSpPr>
          <p:cNvPr id="315" name="Group 22"/>
          <p:cNvGrpSpPr/>
          <p:nvPr/>
        </p:nvGrpSpPr>
        <p:grpSpPr>
          <a:xfrm>
            <a:off x="10405080" y="3841200"/>
            <a:ext cx="3085560" cy="3266280"/>
            <a:chOff x="10405080" y="3841200"/>
            <a:chExt cx="3085560" cy="3266280"/>
          </a:xfrm>
        </p:grpSpPr>
        <p:sp>
          <p:nvSpPr>
            <p:cNvPr id="316" name="Freeform 23"/>
            <p:cNvSpPr/>
            <p:nvPr/>
          </p:nvSpPr>
          <p:spPr>
            <a:xfrm>
              <a:off x="10405080" y="4021920"/>
              <a:ext cx="3085560" cy="3085560"/>
            </a:xfrm>
            <a:custGeom>
              <a:avLst/>
              <a:gdLst>
                <a:gd name="textAreaLeft" fmla="*/ 0 w 3085560"/>
                <a:gd name="textAreaRight" fmla="*/ 3086280 w 3085560"/>
                <a:gd name="textAreaTop" fmla="*/ 0 h 3085560"/>
                <a:gd name="textAreaBottom" fmla="*/ 3086280 h 3085560"/>
              </a:gdLst>
              <a:ahLst/>
              <a:cxnLst/>
              <a:rect l="textAreaLeft" t="textAreaTop" r="textAreaRight" b="textAreaBottom"/>
              <a:pathLst>
                <a:path w="812800" h="812800">
                  <a:moveTo>
                    <a:pt x="42647" y="0"/>
                  </a:moveTo>
                  <a:lnTo>
                    <a:pt x="770153" y="0"/>
                  </a:lnTo>
                  <a:cubicBezTo>
                    <a:pt x="781464" y="0"/>
                    <a:pt x="792311" y="4493"/>
                    <a:pt x="800309" y="12491"/>
                  </a:cubicBezTo>
                  <a:cubicBezTo>
                    <a:pt x="808307" y="20489"/>
                    <a:pt x="812800" y="31336"/>
                    <a:pt x="812800" y="42647"/>
                  </a:cubicBezTo>
                  <a:lnTo>
                    <a:pt x="812800" y="770153"/>
                  </a:lnTo>
                  <a:cubicBezTo>
                    <a:pt x="812800" y="781464"/>
                    <a:pt x="808307" y="792311"/>
                    <a:pt x="800309" y="800309"/>
                  </a:cubicBezTo>
                  <a:cubicBezTo>
                    <a:pt x="792311" y="808307"/>
                    <a:pt x="781464" y="812800"/>
                    <a:pt x="770153" y="812800"/>
                  </a:cubicBezTo>
                  <a:lnTo>
                    <a:pt x="42647" y="812800"/>
                  </a:lnTo>
                  <a:cubicBezTo>
                    <a:pt x="31336" y="812800"/>
                    <a:pt x="20489" y="808307"/>
                    <a:pt x="12491" y="800309"/>
                  </a:cubicBezTo>
                  <a:cubicBezTo>
                    <a:pt x="4493" y="792311"/>
                    <a:pt x="0" y="781464"/>
                    <a:pt x="0" y="770153"/>
                  </a:cubicBezTo>
                  <a:lnTo>
                    <a:pt x="0" y="42647"/>
                  </a:lnTo>
                  <a:cubicBezTo>
                    <a:pt x="0" y="31336"/>
                    <a:pt x="4493" y="20489"/>
                    <a:pt x="12491" y="12491"/>
                  </a:cubicBezTo>
                  <a:cubicBezTo>
                    <a:pt x="20489" y="4493"/>
                    <a:pt x="31336" y="0"/>
                    <a:pt x="42647" y="0"/>
                  </a:cubicBezTo>
                  <a:close/>
                </a:path>
              </a:pathLst>
            </a:custGeom>
            <a:gradFill rotWithShape="0">
              <a:gsLst>
                <a:gs pos="0">
                  <a:srgbClr val="fff7ad"/>
                </a:gs>
                <a:gs pos="100000">
                  <a:srgbClr val="ffa9f9"/>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17" name="TextBox 24"/>
            <p:cNvSpPr/>
            <p:nvPr/>
          </p:nvSpPr>
          <p:spPr>
            <a:xfrm>
              <a:off x="10405080" y="3841200"/>
              <a:ext cx="3085560" cy="32662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801"/>
                </a:lnSpc>
              </a:pPr>
              <a:r>
                <a:rPr b="1" lang="en-US" sz="2000" strike="noStrike" u="none">
                  <a:solidFill>
                    <a:srgbClr val="000000"/>
                  </a:solidFill>
                  <a:effectLst/>
                  <a:uFillTx/>
                  <a:latin typeface="Aileron Bold"/>
                  <a:ea typeface="Aileron Bold"/>
                </a:rPr>
                <a:t>Tiles vs Other </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ffffff"/>
                  </a:solidFill>
                  <a:effectLst/>
                  <a:uFillTx/>
                  <a:latin typeface="Aileron Bold"/>
                  <a:ea typeface="Aileron Bold"/>
                </a:rPr>
                <a:t>diffrence between tiles sold vs stocked with other items sold vs stocked</a:t>
              </a:r>
              <a:endParaRPr b="0" lang="en-GB" sz="2000" strike="noStrike" u="none">
                <a:solidFill>
                  <a:srgbClr val="000000"/>
                </a:solidFill>
                <a:effectLst/>
                <a:uFillTx/>
                <a:latin typeface="Arial"/>
              </a:endParaRPr>
            </a:p>
          </p:txBody>
        </p:sp>
      </p:grpSp>
      <p:grpSp>
        <p:nvGrpSpPr>
          <p:cNvPr id="318" name="Group 25"/>
          <p:cNvGrpSpPr/>
          <p:nvPr/>
        </p:nvGrpSpPr>
        <p:grpSpPr>
          <a:xfrm>
            <a:off x="7547040" y="3050640"/>
            <a:ext cx="8262720" cy="841680"/>
            <a:chOff x="7547040" y="3050640"/>
            <a:chExt cx="8262720" cy="841680"/>
          </a:xfrm>
        </p:grpSpPr>
        <p:sp>
          <p:nvSpPr>
            <p:cNvPr id="319" name="Freeform 26"/>
            <p:cNvSpPr/>
            <p:nvPr/>
          </p:nvSpPr>
          <p:spPr>
            <a:xfrm>
              <a:off x="7547040" y="3231360"/>
              <a:ext cx="8262720" cy="660960"/>
            </a:xfrm>
            <a:custGeom>
              <a:avLst/>
              <a:gdLst>
                <a:gd name="textAreaLeft" fmla="*/ 0 w 8262720"/>
                <a:gd name="textAreaRight" fmla="*/ 8263440 w 8262720"/>
                <a:gd name="textAreaTop" fmla="*/ 0 h 660960"/>
                <a:gd name="textAreaBottom" fmla="*/ 661680 h 660960"/>
              </a:gdLst>
              <a:ahLst/>
              <a:cxnLst/>
              <a:rect l="textAreaLeft" t="textAreaTop" r="textAreaRight" b="textAreaBottom"/>
              <a:pathLst>
                <a:path w="2176407" h="174226">
                  <a:moveTo>
                    <a:pt x="15927" y="0"/>
                  </a:moveTo>
                  <a:lnTo>
                    <a:pt x="2160480" y="0"/>
                  </a:lnTo>
                  <a:cubicBezTo>
                    <a:pt x="2169276" y="0"/>
                    <a:pt x="2176407" y="7131"/>
                    <a:pt x="2176407" y="15927"/>
                  </a:cubicBezTo>
                  <a:lnTo>
                    <a:pt x="2176407" y="158299"/>
                  </a:lnTo>
                  <a:cubicBezTo>
                    <a:pt x="2176407" y="167095"/>
                    <a:pt x="2169276" y="174226"/>
                    <a:pt x="2160480" y="174226"/>
                  </a:cubicBezTo>
                  <a:lnTo>
                    <a:pt x="15927" y="174226"/>
                  </a:lnTo>
                  <a:cubicBezTo>
                    <a:pt x="7131" y="174226"/>
                    <a:pt x="0" y="167095"/>
                    <a:pt x="0" y="158299"/>
                  </a:cubicBezTo>
                  <a:lnTo>
                    <a:pt x="0" y="15927"/>
                  </a:lnTo>
                  <a:cubicBezTo>
                    <a:pt x="0" y="7131"/>
                    <a:pt x="7131" y="0"/>
                    <a:pt x="15927" y="0"/>
                  </a:cubicBezTo>
                  <a:close/>
                </a:path>
              </a:pathLst>
            </a:custGeom>
            <a:solidFill>
              <a:srgbClr val="c5d9f3"/>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20" name="TextBox 27"/>
            <p:cNvSpPr/>
            <p:nvPr/>
          </p:nvSpPr>
          <p:spPr>
            <a:xfrm>
              <a:off x="7547040" y="3050640"/>
              <a:ext cx="8262720" cy="84168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220"/>
                </a:lnSpc>
              </a:pPr>
              <a:r>
                <a:rPr b="1" lang="en-US" sz="2300" strike="noStrike" u="none">
                  <a:solidFill>
                    <a:srgbClr val="000000"/>
                  </a:solidFill>
                  <a:effectLst/>
                  <a:uFillTx/>
                  <a:latin typeface="Aileron Bold"/>
                  <a:ea typeface="Aileron Bold"/>
                </a:rPr>
                <a:t>Deadstock between tiles vs other</a:t>
              </a:r>
              <a:endParaRPr b="0" lang="en-GB" sz="2300" strike="noStrike" u="none">
                <a:solidFill>
                  <a:srgbClr val="000000"/>
                </a:solidFill>
                <a:effectLst/>
                <a:uFillTx/>
                <a:latin typeface="Arial"/>
              </a:endParaRPr>
            </a:p>
          </p:txBody>
        </p:sp>
      </p:grpSp>
      <p:grpSp>
        <p:nvGrpSpPr>
          <p:cNvPr id="321" name="Group 28"/>
          <p:cNvGrpSpPr/>
          <p:nvPr/>
        </p:nvGrpSpPr>
        <p:grpSpPr>
          <a:xfrm>
            <a:off x="1064160" y="7185600"/>
            <a:ext cx="4184640" cy="1429200"/>
            <a:chOff x="1064160" y="7185600"/>
            <a:chExt cx="4184640" cy="1429200"/>
          </a:xfrm>
        </p:grpSpPr>
        <p:sp>
          <p:nvSpPr>
            <p:cNvPr id="322" name="Freeform 29"/>
            <p:cNvSpPr/>
            <p:nvPr/>
          </p:nvSpPr>
          <p:spPr>
            <a:xfrm>
              <a:off x="1064160" y="7366320"/>
              <a:ext cx="4184640" cy="1248120"/>
            </a:xfrm>
            <a:custGeom>
              <a:avLst/>
              <a:gdLst>
                <a:gd name="textAreaLeft" fmla="*/ 0 w 4184640"/>
                <a:gd name="textAreaRight" fmla="*/ 4185360 w 4184640"/>
                <a:gd name="textAreaTop" fmla="*/ 0 h 1248120"/>
                <a:gd name="textAreaBottom" fmla="*/ 1248840 h 1248120"/>
              </a:gdLst>
              <a:ahLst/>
              <a:cxnLst/>
              <a:rect l="textAreaLeft" t="textAreaTop" r="textAreaRight" b="textAreaBottom"/>
              <a:pathLst>
                <a:path w="1102278" h="328939">
                  <a:moveTo>
                    <a:pt x="31447" y="0"/>
                  </a:moveTo>
                  <a:lnTo>
                    <a:pt x="1070831" y="0"/>
                  </a:lnTo>
                  <a:cubicBezTo>
                    <a:pt x="1079171" y="0"/>
                    <a:pt x="1087170" y="3313"/>
                    <a:pt x="1093067" y="9211"/>
                  </a:cubicBezTo>
                  <a:cubicBezTo>
                    <a:pt x="1098965" y="15108"/>
                    <a:pt x="1102278" y="23107"/>
                    <a:pt x="1102278" y="31447"/>
                  </a:cubicBezTo>
                  <a:lnTo>
                    <a:pt x="1102278" y="297492"/>
                  </a:lnTo>
                  <a:cubicBezTo>
                    <a:pt x="1102278" y="305833"/>
                    <a:pt x="1098965" y="313831"/>
                    <a:pt x="1093067" y="319729"/>
                  </a:cubicBezTo>
                  <a:cubicBezTo>
                    <a:pt x="1087170" y="325626"/>
                    <a:pt x="1079171" y="328939"/>
                    <a:pt x="1070831" y="328939"/>
                  </a:cubicBezTo>
                  <a:lnTo>
                    <a:pt x="31447" y="328939"/>
                  </a:lnTo>
                  <a:cubicBezTo>
                    <a:pt x="23107" y="328939"/>
                    <a:pt x="15108" y="325626"/>
                    <a:pt x="9211" y="319729"/>
                  </a:cubicBezTo>
                  <a:cubicBezTo>
                    <a:pt x="3313" y="313831"/>
                    <a:pt x="0" y="305833"/>
                    <a:pt x="0" y="297492"/>
                  </a:cubicBezTo>
                  <a:lnTo>
                    <a:pt x="0" y="31447"/>
                  </a:lnTo>
                  <a:cubicBezTo>
                    <a:pt x="0" y="23107"/>
                    <a:pt x="3313" y="15108"/>
                    <a:pt x="9211" y="9211"/>
                  </a:cubicBezTo>
                  <a:cubicBezTo>
                    <a:pt x="15108" y="3313"/>
                    <a:pt x="23107" y="0"/>
                    <a:pt x="31447" y="0"/>
                  </a:cubicBezTo>
                  <a:close/>
                </a:path>
              </a:pathLst>
            </a:custGeom>
            <a:solidFill>
              <a:srgbClr val="c5d9f3"/>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23" name="TextBox 30"/>
            <p:cNvSpPr/>
            <p:nvPr/>
          </p:nvSpPr>
          <p:spPr>
            <a:xfrm>
              <a:off x="1064160" y="7185600"/>
              <a:ext cx="4184640" cy="142920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801"/>
                </a:lnSpc>
              </a:pPr>
              <a:r>
                <a:rPr b="1" lang="en-US" sz="2000" strike="noStrike" u="none">
                  <a:solidFill>
                    <a:srgbClr val="000000"/>
                  </a:solidFill>
                  <a:effectLst/>
                  <a:uFillTx/>
                  <a:latin typeface="Aileron Bold"/>
                  <a:ea typeface="Aileron Bold"/>
                </a:rPr>
                <a:t>Seasonal Trend</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This Bar Chart shows % decline in </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revenue across month.</a:t>
              </a:r>
              <a:endParaRPr b="0" lang="en-GB" sz="2000" strike="noStrike" u="none">
                <a:solidFill>
                  <a:srgbClr val="000000"/>
                </a:solidFill>
                <a:effectLst/>
                <a:uFillTx/>
                <a:latin typeface="Arial"/>
              </a:endParaRPr>
            </a:p>
          </p:txBody>
        </p:sp>
      </p:grpSp>
      <p:grpSp>
        <p:nvGrpSpPr>
          <p:cNvPr id="324" name="Group 31"/>
          <p:cNvGrpSpPr/>
          <p:nvPr/>
        </p:nvGrpSpPr>
        <p:grpSpPr>
          <a:xfrm>
            <a:off x="6165000" y="7585200"/>
            <a:ext cx="3283200" cy="1778040"/>
            <a:chOff x="6165000" y="7585200"/>
            <a:chExt cx="3283200" cy="1778040"/>
          </a:xfrm>
        </p:grpSpPr>
        <p:sp>
          <p:nvSpPr>
            <p:cNvPr id="325" name="Freeform 32"/>
            <p:cNvSpPr/>
            <p:nvPr/>
          </p:nvSpPr>
          <p:spPr>
            <a:xfrm>
              <a:off x="6165000" y="7765920"/>
              <a:ext cx="3283200" cy="1597320"/>
            </a:xfrm>
            <a:custGeom>
              <a:avLst/>
              <a:gdLst>
                <a:gd name="textAreaLeft" fmla="*/ 0 w 3283200"/>
                <a:gd name="textAreaRight" fmla="*/ 3283920 w 3283200"/>
                <a:gd name="textAreaTop" fmla="*/ 0 h 1597320"/>
                <a:gd name="textAreaBottom" fmla="*/ 1598040 h 1597320"/>
              </a:gdLst>
              <a:ahLst/>
              <a:cxnLst/>
              <a:rect l="textAreaLeft" t="textAreaTop" r="textAreaRight" b="textAreaBottom"/>
              <a:pathLst>
                <a:path w="864944" h="420854">
                  <a:moveTo>
                    <a:pt x="40076" y="0"/>
                  </a:moveTo>
                  <a:lnTo>
                    <a:pt x="824868" y="0"/>
                  </a:lnTo>
                  <a:cubicBezTo>
                    <a:pt x="847001" y="0"/>
                    <a:pt x="864944" y="17943"/>
                    <a:pt x="864944" y="40076"/>
                  </a:cubicBezTo>
                  <a:lnTo>
                    <a:pt x="864944" y="380778"/>
                  </a:lnTo>
                  <a:cubicBezTo>
                    <a:pt x="864944" y="391407"/>
                    <a:pt x="860721" y="401600"/>
                    <a:pt x="853206" y="409116"/>
                  </a:cubicBezTo>
                  <a:cubicBezTo>
                    <a:pt x="845690" y="416631"/>
                    <a:pt x="835497" y="420854"/>
                    <a:pt x="824868" y="420854"/>
                  </a:cubicBezTo>
                  <a:lnTo>
                    <a:pt x="40076" y="420854"/>
                  </a:lnTo>
                  <a:cubicBezTo>
                    <a:pt x="29447" y="420854"/>
                    <a:pt x="19254" y="416631"/>
                    <a:pt x="11738" y="409116"/>
                  </a:cubicBezTo>
                  <a:cubicBezTo>
                    <a:pt x="4222" y="401600"/>
                    <a:pt x="0" y="391407"/>
                    <a:pt x="0" y="380778"/>
                  </a:cubicBezTo>
                  <a:lnTo>
                    <a:pt x="0" y="40076"/>
                  </a:lnTo>
                  <a:cubicBezTo>
                    <a:pt x="0" y="29447"/>
                    <a:pt x="4222" y="19254"/>
                    <a:pt x="11738" y="11738"/>
                  </a:cubicBezTo>
                  <a:cubicBezTo>
                    <a:pt x="19254" y="4222"/>
                    <a:pt x="29447" y="0"/>
                    <a:pt x="40076" y="0"/>
                  </a:cubicBezTo>
                  <a:close/>
                </a:path>
              </a:pathLst>
            </a:custGeom>
            <a:solidFill>
              <a:srgbClr val="c5d9f3"/>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26" name="TextBox 33"/>
            <p:cNvSpPr/>
            <p:nvPr/>
          </p:nvSpPr>
          <p:spPr>
            <a:xfrm>
              <a:off x="6165000" y="7585200"/>
              <a:ext cx="3283200" cy="177804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2801"/>
                </a:lnSpc>
              </a:pPr>
              <a:r>
                <a:rPr b="1" lang="en-US" sz="2000" strike="noStrike" u="none">
                  <a:solidFill>
                    <a:srgbClr val="000000"/>
                  </a:solidFill>
                  <a:effectLst/>
                  <a:uFillTx/>
                  <a:latin typeface="Aileron Bold"/>
                  <a:ea typeface="Aileron Bold"/>
                </a:rPr>
                <a:t>This Table clearly shows the % decline in items</a:t>
              </a:r>
              <a:endParaRPr b="0" lang="en-GB" sz="2000" strike="noStrike" u="none">
                <a:solidFill>
                  <a:srgbClr val="000000"/>
                </a:solidFill>
                <a:effectLst/>
                <a:uFillTx/>
                <a:latin typeface="Arial"/>
              </a:endParaRPr>
            </a:p>
            <a:p>
              <a:pPr algn="ctr" defTabSz="914400">
                <a:lnSpc>
                  <a:spcPts val="2801"/>
                </a:lnSpc>
              </a:pPr>
              <a:r>
                <a:rPr b="1" lang="en-US" sz="2000" strike="noStrike" u="none">
                  <a:solidFill>
                    <a:srgbClr val="000000"/>
                  </a:solidFill>
                  <a:effectLst/>
                  <a:uFillTx/>
                  <a:latin typeface="Aileron Bold"/>
                  <a:ea typeface="Aileron Bold"/>
                </a:rPr>
                <a:t>1st  tles, 2nd bricks..</a:t>
              </a:r>
              <a:endParaRPr b="0" lang="en-GB" sz="2000" strike="noStrike" u="none">
                <a:solidFill>
                  <a:srgbClr val="000000"/>
                </a:solidFill>
                <a:effectLst/>
                <a:uFillTx/>
                <a:latin typeface="Arial"/>
              </a:endParaRPr>
            </a:p>
          </p:txBody>
        </p:sp>
      </p:grpSp>
      <p:sp>
        <p:nvSpPr>
          <p:cNvPr id="327" name="TextBox 34"/>
          <p:cNvSpPr/>
          <p:nvPr/>
        </p:nvSpPr>
        <p:spPr>
          <a:xfrm>
            <a:off x="3600000" y="314280"/>
            <a:ext cx="11159640" cy="604800"/>
          </a:xfrm>
          <a:prstGeom prst="rect">
            <a:avLst/>
          </a:prstGeom>
          <a:noFill/>
          <a:ln w="0">
            <a:noFill/>
          </a:ln>
        </p:spPr>
        <p:style>
          <a:lnRef idx="0"/>
          <a:fillRef idx="0"/>
          <a:effectRef idx="0"/>
          <a:fontRef idx="minor"/>
        </p:style>
        <p:txBody>
          <a:bodyPr lIns="0" rIns="0" tIns="0" bIns="0" anchor="t">
            <a:spAutoFit/>
          </a:bodyPr>
          <a:p>
            <a:pPr algn="ctr" defTabSz="914400">
              <a:lnSpc>
                <a:spcPts val="4765"/>
              </a:lnSpc>
            </a:pPr>
            <a:r>
              <a:rPr b="1" lang="en-US" sz="3770" strike="noStrike" u="none">
                <a:solidFill>
                  <a:srgbClr val="000000"/>
                </a:solidFill>
                <a:effectLst/>
                <a:uFillTx/>
                <a:latin typeface="Montserrat Bold"/>
                <a:ea typeface="Montserrat Bold"/>
              </a:rPr>
              <a:t>Results &amp; Findings: Inventory Insights</a:t>
            </a:r>
            <a:endParaRPr b="0" lang="en-GB" sz="3770" strike="noStrike" u="none">
              <a:solidFill>
                <a:srgbClr val="000000"/>
              </a:solidFill>
              <a:effectLst/>
              <a:uFillTx/>
              <a:latin typeface="Arial"/>
            </a:endParaRPr>
          </a:p>
        </p:txBody>
      </p:sp>
      <p:sp>
        <p:nvSpPr>
          <p:cNvPr id="328" name="TextBox 35"/>
          <p:cNvSpPr/>
          <p:nvPr/>
        </p:nvSpPr>
        <p:spPr>
          <a:xfrm>
            <a:off x="1194120" y="1235880"/>
            <a:ext cx="16968600" cy="412560"/>
          </a:xfrm>
          <a:prstGeom prst="rect">
            <a:avLst/>
          </a:prstGeom>
          <a:noFill/>
          <a:ln w="0">
            <a:noFill/>
          </a:ln>
        </p:spPr>
        <p:style>
          <a:lnRef idx="0"/>
          <a:fillRef idx="0"/>
          <a:effectRef idx="0"/>
          <a:fontRef idx="minor"/>
        </p:style>
        <p:txBody>
          <a:bodyPr lIns="0" rIns="0" tIns="0" bIns="0" anchor="t">
            <a:spAutoFit/>
          </a:bodyPr>
          <a:p>
            <a:pPr algn="ctr" defTabSz="914400">
              <a:lnSpc>
                <a:spcPts val="3251"/>
              </a:lnSpc>
            </a:pPr>
            <a:r>
              <a:rPr b="1" lang="en-US" sz="2130" strike="noStrike" u="none">
                <a:solidFill>
                  <a:srgbClr val="000000"/>
                </a:solidFill>
                <a:effectLst/>
                <a:uFillTx/>
                <a:latin typeface="Source Han Sans JP Bold"/>
                <a:ea typeface="Source Han Sans JP Bold"/>
              </a:rPr>
              <a:t>Our analysis reveals critical insights into inventory management, highlighting areas of inefficiency and capital drain.</a:t>
            </a:r>
            <a:endParaRPr b="0" lang="en-GB" sz="2130" strike="noStrike" u="none">
              <a:solidFill>
                <a:srgbClr val="000000"/>
              </a:solidFill>
              <a:effectLst/>
              <a:uFillTx/>
              <a:latin typeface="Arial"/>
            </a:endParaRPr>
          </a:p>
        </p:txBody>
      </p:sp>
      <p:sp>
        <p:nvSpPr>
          <p:cNvPr id="329" name="TextBox 36"/>
          <p:cNvSpPr/>
          <p:nvPr/>
        </p:nvSpPr>
        <p:spPr>
          <a:xfrm>
            <a:off x="1596600" y="2132280"/>
            <a:ext cx="4111920" cy="249480"/>
          </a:xfrm>
          <a:prstGeom prst="rect">
            <a:avLst/>
          </a:prstGeom>
          <a:noFill/>
          <a:ln w="0">
            <a:noFill/>
          </a:ln>
        </p:spPr>
        <p:style>
          <a:lnRef idx="0"/>
          <a:fillRef idx="0"/>
          <a:effectRef idx="0"/>
          <a:fontRef idx="minor"/>
        </p:style>
        <p:txBody>
          <a:bodyPr lIns="0" rIns="0" tIns="0" bIns="0" anchor="t">
            <a:spAutoFit/>
          </a:bodyPr>
          <a:p>
            <a:pPr algn="ctr" defTabSz="914400">
              <a:lnSpc>
                <a:spcPts val="1967"/>
              </a:lnSpc>
            </a:pPr>
            <a:r>
              <a:rPr b="1" lang="en-US" sz="1550" strike="noStrike" u="none">
                <a:solidFill>
                  <a:srgbClr val="f44444"/>
                </a:solidFill>
                <a:effectLst/>
                <a:uFillTx/>
                <a:latin typeface="Montserrat Bold"/>
                <a:ea typeface="Montserrat Bold"/>
              </a:rPr>
              <a:t>Tiles Overstocked: 1000% of Sales Rate</a:t>
            </a:r>
            <a:endParaRPr b="0" lang="en-GB" sz="1550" strike="noStrike" u="none">
              <a:solidFill>
                <a:srgbClr val="000000"/>
              </a:solidFill>
              <a:effectLst/>
              <a:uFillTx/>
              <a:latin typeface="Arial"/>
            </a:endParaRPr>
          </a:p>
        </p:txBody>
      </p:sp>
      <p:sp>
        <p:nvSpPr>
          <p:cNvPr id="330" name="TextBox 37"/>
          <p:cNvSpPr/>
          <p:nvPr/>
        </p:nvSpPr>
        <p:spPr>
          <a:xfrm>
            <a:off x="1741320" y="2442240"/>
            <a:ext cx="4783680" cy="815040"/>
          </a:xfrm>
          <a:prstGeom prst="rect">
            <a:avLst/>
          </a:prstGeom>
          <a:noFill/>
          <a:ln w="0">
            <a:noFill/>
          </a:ln>
        </p:spPr>
        <p:style>
          <a:lnRef idx="0"/>
          <a:fillRef idx="0"/>
          <a:effectRef idx="0"/>
          <a:fontRef idx="minor"/>
        </p:style>
        <p:txBody>
          <a:bodyPr lIns="0" rIns="0" tIns="0" bIns="0" anchor="t">
            <a:spAutoFit/>
          </a:bodyPr>
          <a:p>
            <a:pPr defTabSz="914400">
              <a:lnSpc>
                <a:spcPts val="2140"/>
              </a:lnSpc>
            </a:pPr>
            <a:r>
              <a:rPr b="1" lang="en-US" sz="1410" strike="noStrike" u="none">
                <a:solidFill>
                  <a:srgbClr val="3d3838"/>
                </a:solidFill>
                <a:effectLst/>
                <a:uFillTx/>
                <a:latin typeface="Source Han Sans JP Bold"/>
                <a:ea typeface="Source Han Sans JP Bold"/>
              </a:rPr>
              <a:t>A significant overstocking issue was identified for tile.</a:t>
            </a:r>
            <a:endParaRPr b="0" lang="en-GB" sz="1410" strike="noStrike" u="none">
              <a:solidFill>
                <a:srgbClr val="000000"/>
              </a:solidFill>
              <a:effectLst/>
              <a:uFillTx/>
              <a:latin typeface="Arial"/>
            </a:endParaRPr>
          </a:p>
          <a:p>
            <a:pPr defTabSz="914400">
              <a:lnSpc>
                <a:spcPts val="2140"/>
              </a:lnSpc>
            </a:pPr>
            <a:r>
              <a:rPr b="1" lang="en-US" sz="1410" strike="noStrike" u="none">
                <a:solidFill>
                  <a:srgbClr val="3d3838"/>
                </a:solidFill>
                <a:effectLst/>
                <a:uFillTx/>
                <a:latin typeface="Source Han Sans JP Bold"/>
                <a:ea typeface="Source Han Sans JP Bold"/>
              </a:rPr>
              <a:t>it shoud be around 500 %</a:t>
            </a:r>
            <a:endParaRPr b="0" lang="en-GB" sz="1410" strike="noStrike" u="none">
              <a:solidFill>
                <a:srgbClr val="000000"/>
              </a:solidFill>
              <a:effectLst/>
              <a:uFillTx/>
              <a:latin typeface="Arial"/>
            </a:endParaRPr>
          </a:p>
        </p:txBody>
      </p:sp>
      <p:sp>
        <p:nvSpPr>
          <p:cNvPr id="331" name="TextBox 38"/>
          <p:cNvSpPr/>
          <p:nvPr/>
        </p:nvSpPr>
        <p:spPr>
          <a:xfrm>
            <a:off x="11826360" y="2120760"/>
            <a:ext cx="3150720" cy="265320"/>
          </a:xfrm>
          <a:prstGeom prst="rect">
            <a:avLst/>
          </a:prstGeom>
          <a:noFill/>
          <a:ln w="0">
            <a:noFill/>
          </a:ln>
        </p:spPr>
        <p:style>
          <a:lnRef idx="0"/>
          <a:fillRef idx="0"/>
          <a:effectRef idx="0"/>
          <a:fontRef idx="minor"/>
        </p:style>
        <p:txBody>
          <a:bodyPr lIns="0" rIns="0" tIns="0" bIns="0" anchor="t">
            <a:spAutoFit/>
          </a:bodyPr>
          <a:p>
            <a:pPr algn="ctr" defTabSz="914400">
              <a:lnSpc>
                <a:spcPts val="2092"/>
              </a:lnSpc>
            </a:pPr>
            <a:r>
              <a:rPr b="1" lang="en-US" sz="1640" strike="noStrike" u="none">
                <a:solidFill>
                  <a:srgbClr val="3d3838"/>
                </a:solidFill>
                <a:effectLst/>
                <a:uFillTx/>
                <a:latin typeface="Montserrat Bold"/>
                <a:ea typeface="Montserrat Bold"/>
              </a:rPr>
              <a:t>Extended Holding Period</a:t>
            </a:r>
            <a:endParaRPr b="0" lang="en-GB" sz="1640" strike="noStrike" u="none">
              <a:solidFill>
                <a:srgbClr val="000000"/>
              </a:solidFill>
              <a:effectLst/>
              <a:uFillTx/>
              <a:latin typeface="Arial"/>
            </a:endParaRPr>
          </a:p>
        </p:txBody>
      </p:sp>
      <p:sp>
        <p:nvSpPr>
          <p:cNvPr id="332" name="TextBox 39"/>
          <p:cNvSpPr/>
          <p:nvPr/>
        </p:nvSpPr>
        <p:spPr>
          <a:xfrm>
            <a:off x="11826360" y="2431440"/>
            <a:ext cx="4557600" cy="464760"/>
          </a:xfrm>
          <a:prstGeom prst="rect">
            <a:avLst/>
          </a:prstGeom>
          <a:noFill/>
          <a:ln w="0">
            <a:noFill/>
          </a:ln>
        </p:spPr>
        <p:style>
          <a:lnRef idx="0"/>
          <a:fillRef idx="0"/>
          <a:effectRef idx="0"/>
          <a:fontRef idx="minor"/>
        </p:style>
        <p:txBody>
          <a:bodyPr lIns="0" rIns="0" tIns="0" bIns="0" anchor="t">
            <a:spAutoFit/>
          </a:bodyPr>
          <a:p>
            <a:pPr algn="ctr" defTabSz="914400">
              <a:lnSpc>
                <a:spcPts val="1831"/>
              </a:lnSpc>
            </a:pPr>
            <a:r>
              <a:rPr b="1" lang="en-US" sz="1200" strike="noStrike" u="none">
                <a:solidFill>
                  <a:srgbClr val="3d3838"/>
                </a:solidFill>
                <a:effectLst/>
                <a:uFillTx/>
                <a:latin typeface="Source Han Sans JP Bold"/>
                <a:ea typeface="Source Han Sans JP Bold"/>
              </a:rPr>
              <a:t>The average holding period for tiles is 25 days, which is considerably higher than the ideal target of 7–10 days.</a:t>
            </a:r>
            <a:endParaRPr b="0" lang="en-GB"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03" dur="indefinite" restart="never" nodeType="tmRoot">
          <p:childTnLst>
            <p:seq>
              <p:cTn id="404" dur="indefinite" nodeType="mainSeq">
                <p:childTnLst>
                  <p:par>
                    <p:cTn id="405" fill="hold">
                      <p:stCondLst>
                        <p:cond delay="0"/>
                      </p:stCondLst>
                      <p:childTnLst>
                        <p:par>
                          <p:cTn id="406" fill="hold">
                            <p:stCondLst>
                              <p:cond delay="0"/>
                            </p:stCondLst>
                            <p:childTnLst>
                              <p:par>
                                <p:cTn id="407" nodeType="withEffect" fill="hold" presetClass="entr" presetID="5" presetSubtype="10">
                                  <p:stCondLst>
                                    <p:cond delay="0"/>
                                  </p:stCondLst>
                                  <p:childTnLst>
                                    <p:set>
                                      <p:cBhvr>
                                        <p:cTn id="408" dur="1" fill="hold">
                                          <p:stCondLst>
                                            <p:cond delay="0"/>
                                          </p:stCondLst>
                                        </p:cTn>
                                        <p:tgtEl>
                                          <p:spTgt spid="297"/>
                                        </p:tgtEl>
                                        <p:attrNameLst>
                                          <p:attrName>style.visibility</p:attrName>
                                        </p:attrNameLst>
                                      </p:cBhvr>
                                      <p:to>
                                        <p:strVal val="visible"/>
                                      </p:to>
                                    </p:set>
                                    <p:animEffect filter="checkerboard(across)" transition="in">
                                      <p:cBhvr additive="repl">
                                        <p:cTn id="409" dur="500"/>
                                        <p:tgtEl>
                                          <p:spTgt spid="297"/>
                                        </p:tgtEl>
                                      </p:cBhvr>
                                    </p:animEffect>
                                  </p:childTnLst>
                                </p:cTn>
                              </p:par>
                              <p:par>
                                <p:cTn id="410" nodeType="withEffect" fill="hold" presetClass="entr" presetID="5" presetSubtype="10">
                                  <p:stCondLst>
                                    <p:cond delay="0"/>
                                  </p:stCondLst>
                                  <p:childTnLst>
                                    <p:set>
                                      <p:cBhvr>
                                        <p:cTn id="411" dur="1" fill="hold">
                                          <p:stCondLst>
                                            <p:cond delay="0"/>
                                          </p:stCondLst>
                                        </p:cTn>
                                        <p:tgtEl>
                                          <p:spTgt spid="327"/>
                                        </p:tgtEl>
                                        <p:attrNameLst>
                                          <p:attrName>style.visibility</p:attrName>
                                        </p:attrNameLst>
                                      </p:cBhvr>
                                      <p:to>
                                        <p:strVal val="visible"/>
                                      </p:to>
                                    </p:set>
                                    <p:animEffect filter="checkerboard(across)" transition="in">
                                      <p:cBhvr additive="repl">
                                        <p:cTn id="412" dur="500"/>
                                        <p:tgtEl>
                                          <p:spTgt spid="327"/>
                                        </p:tgtEl>
                                      </p:cBhvr>
                                    </p:animEffect>
                                  </p:childTnLst>
                                </p:cTn>
                              </p:par>
                              <p:par>
                                <p:cTn id="413" nodeType="withEffect" fill="hold" presetClass="entr" presetID="5" presetSubtype="10">
                                  <p:stCondLst>
                                    <p:cond delay="0"/>
                                  </p:stCondLst>
                                  <p:childTnLst>
                                    <p:set>
                                      <p:cBhvr>
                                        <p:cTn id="414" dur="1" fill="hold">
                                          <p:stCondLst>
                                            <p:cond delay="0"/>
                                          </p:stCondLst>
                                        </p:cTn>
                                        <p:tgtEl>
                                          <p:spTgt spid="328">
                                            <p:txEl>
                                              <p:pRg st="0" end="0"/>
                                            </p:txEl>
                                          </p:spTgt>
                                        </p:tgtEl>
                                        <p:attrNameLst>
                                          <p:attrName>style.visibility</p:attrName>
                                        </p:attrNameLst>
                                      </p:cBhvr>
                                      <p:to>
                                        <p:strVal val="visible"/>
                                      </p:to>
                                    </p:set>
                                    <p:animEffect filter="checkerboard(across)" transition="in">
                                      <p:cBhvr additive="repl">
                                        <p:cTn id="415" dur="500"/>
                                        <p:tgtEl>
                                          <p:spTgt spid="32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3" name="Group 2"/>
          <p:cNvGrpSpPr/>
          <p:nvPr/>
        </p:nvGrpSpPr>
        <p:grpSpPr>
          <a:xfrm>
            <a:off x="0" y="0"/>
            <a:ext cx="18287280" cy="10286280"/>
            <a:chOff x="0" y="0"/>
            <a:chExt cx="18287280" cy="10286280"/>
          </a:xfrm>
        </p:grpSpPr>
        <p:sp>
          <p:nvSpPr>
            <p:cNvPr id="334"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35" name="Group 4"/>
          <p:cNvGrpSpPr/>
          <p:nvPr/>
        </p:nvGrpSpPr>
        <p:grpSpPr>
          <a:xfrm>
            <a:off x="0" y="0"/>
            <a:ext cx="18287280" cy="10286280"/>
            <a:chOff x="0" y="0"/>
            <a:chExt cx="18287280" cy="10286280"/>
          </a:xfrm>
        </p:grpSpPr>
        <p:sp>
          <p:nvSpPr>
            <p:cNvPr id="336" name="Freeform 5"/>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37" name="TextBox 6"/>
          <p:cNvSpPr/>
          <p:nvPr/>
        </p:nvSpPr>
        <p:spPr>
          <a:xfrm>
            <a:off x="3777480" y="286920"/>
            <a:ext cx="10977120" cy="604080"/>
          </a:xfrm>
          <a:prstGeom prst="rect">
            <a:avLst/>
          </a:prstGeom>
          <a:noFill/>
          <a:ln w="0">
            <a:noFill/>
          </a:ln>
        </p:spPr>
        <p:style>
          <a:lnRef idx="0"/>
          <a:fillRef idx="0"/>
          <a:effectRef idx="0"/>
          <a:fontRef idx="minor"/>
        </p:style>
        <p:txBody>
          <a:bodyPr lIns="0" rIns="0" tIns="0" bIns="0" anchor="t">
            <a:spAutoFit/>
          </a:bodyPr>
          <a:p>
            <a:pPr algn="ctr" defTabSz="914400">
              <a:lnSpc>
                <a:spcPts val="4759"/>
              </a:lnSpc>
            </a:pPr>
            <a:r>
              <a:rPr b="1" lang="en-US" sz="3780" strike="noStrike" u="none">
                <a:solidFill>
                  <a:srgbClr val="000000"/>
                </a:solidFill>
                <a:effectLst/>
                <a:uFillTx/>
                <a:latin typeface="Montserrat Bold"/>
                <a:ea typeface="Montserrat Bold"/>
              </a:rPr>
              <a:t>Results &amp; Findings: All Analysis</a:t>
            </a:r>
            <a:endParaRPr b="0" lang="en-GB" sz="3780" strike="noStrike" u="none">
              <a:solidFill>
                <a:srgbClr val="000000"/>
              </a:solidFill>
              <a:effectLst/>
              <a:uFillTx/>
              <a:latin typeface="Arial"/>
            </a:endParaRPr>
          </a:p>
        </p:txBody>
      </p:sp>
      <p:sp>
        <p:nvSpPr>
          <p:cNvPr id="338" name="TextBox 7"/>
          <p:cNvSpPr/>
          <p:nvPr/>
        </p:nvSpPr>
        <p:spPr>
          <a:xfrm>
            <a:off x="552960" y="1027440"/>
            <a:ext cx="17143200" cy="389880"/>
          </a:xfrm>
          <a:prstGeom prst="rect">
            <a:avLst/>
          </a:prstGeom>
          <a:noFill/>
          <a:ln w="0">
            <a:noFill/>
          </a:ln>
        </p:spPr>
        <p:style>
          <a:lnRef idx="0"/>
          <a:fillRef idx="0"/>
          <a:effectRef idx="0"/>
          <a:fontRef idx="minor"/>
        </p:style>
        <p:txBody>
          <a:bodyPr lIns="0" rIns="0" tIns="0" bIns="0" anchor="t">
            <a:spAutoFit/>
          </a:bodyPr>
          <a:p>
            <a:pPr algn="ctr" defTabSz="914400">
              <a:lnSpc>
                <a:spcPts val="3073"/>
              </a:lnSpc>
            </a:pPr>
            <a:r>
              <a:rPr b="1" lang="en-US" sz="2050" strike="noStrike" u="none">
                <a:solidFill>
                  <a:srgbClr val="3d3838"/>
                </a:solidFill>
                <a:effectLst/>
                <a:uFillTx/>
                <a:latin typeface="Source Han Sans JP Bold"/>
                <a:ea typeface="Source Han Sans JP Bold"/>
              </a:rPr>
              <a:t>Our in-depth analysis uncovers key insights into product performance, demand patterns.</a:t>
            </a:r>
            <a:endParaRPr b="0" lang="en-GB" sz="2050" strike="noStrike" u="none">
              <a:solidFill>
                <a:srgbClr val="000000"/>
              </a:solidFill>
              <a:effectLst/>
              <a:uFillTx/>
              <a:latin typeface="Arial"/>
            </a:endParaRPr>
          </a:p>
        </p:txBody>
      </p:sp>
      <p:grpSp>
        <p:nvGrpSpPr>
          <p:cNvPr id="339" name="Group 8"/>
          <p:cNvGrpSpPr/>
          <p:nvPr/>
        </p:nvGrpSpPr>
        <p:grpSpPr>
          <a:xfrm>
            <a:off x="572040" y="1882800"/>
            <a:ext cx="17143200" cy="29160"/>
            <a:chOff x="572040" y="1882800"/>
            <a:chExt cx="17143200" cy="29160"/>
          </a:xfrm>
        </p:grpSpPr>
        <p:sp>
          <p:nvSpPr>
            <p:cNvPr id="340" name="Freeform 9"/>
            <p:cNvSpPr/>
            <p:nvPr/>
          </p:nvSpPr>
          <p:spPr>
            <a:xfrm>
              <a:off x="572040" y="1882800"/>
              <a:ext cx="17143200" cy="29160"/>
            </a:xfrm>
            <a:custGeom>
              <a:avLst/>
              <a:gdLst>
                <a:gd name="textAreaLeft" fmla="*/ 0 w 17143200"/>
                <a:gd name="textAreaRight" fmla="*/ 17143920 w 17143200"/>
                <a:gd name="textAreaTop" fmla="*/ 0 h 29160"/>
                <a:gd name="textAreaBottom" fmla="*/ 29880 h 29160"/>
              </a:gdLst>
              <a:ahLst/>
              <a:cxnLst/>
              <a:rect l="textAreaLeft" t="textAreaTop" r="textAreaRight" b="textAreaBottom"/>
              <a:pathLst>
                <a:path w="22858476" h="39878">
                  <a:moveTo>
                    <a:pt x="0" y="0"/>
                  </a:moveTo>
                  <a:lnTo>
                    <a:pt x="22858476" y="0"/>
                  </a:lnTo>
                  <a:lnTo>
                    <a:pt x="22858476" y="39878"/>
                  </a:lnTo>
                  <a:lnTo>
                    <a:pt x="0" y="39878"/>
                  </a:lnTo>
                  <a:close/>
                </a:path>
              </a:pathLst>
            </a:custGeom>
            <a:solidFill>
              <a:srgbClr val="3d3838">
                <a:alpha val="25000"/>
              </a:srgbClr>
            </a:solidFill>
            <a:ln w="0">
              <a:noFill/>
            </a:ln>
          </p:spPr>
          <p:style>
            <a:lnRef idx="0"/>
            <a:fillRef idx="0"/>
            <a:effectRef idx="0"/>
            <a:fontRef idx="minor"/>
          </p:style>
          <p:txBody>
            <a:bodyPr lIns="90000" rIns="90000" tIns="-15120" bIns="-15120" anchor="t">
              <a:noAutofit/>
            </a:bodyPr>
            <a:p>
              <a:pPr>
                <a:lnSpc>
                  <a:spcPct val="100000"/>
                </a:lnSpc>
              </a:pPr>
              <a:endParaRPr b="0" lang="en-GB" sz="1800" strike="noStrike" u="none">
                <a:solidFill>
                  <a:srgbClr val="ffffff"/>
                </a:solidFill>
                <a:effectLst/>
                <a:uFillTx/>
                <a:latin typeface="Arial"/>
              </a:endParaRPr>
            </a:p>
          </p:txBody>
        </p:sp>
      </p:grpSp>
      <p:grpSp>
        <p:nvGrpSpPr>
          <p:cNvPr id="341" name="Group 10"/>
          <p:cNvGrpSpPr/>
          <p:nvPr/>
        </p:nvGrpSpPr>
        <p:grpSpPr>
          <a:xfrm>
            <a:off x="576720" y="2768400"/>
            <a:ext cx="5623920" cy="2653920"/>
            <a:chOff x="576720" y="2768400"/>
            <a:chExt cx="5623920" cy="2653920"/>
          </a:xfrm>
        </p:grpSpPr>
        <p:sp>
          <p:nvSpPr>
            <p:cNvPr id="342" name="Freeform 11"/>
            <p:cNvSpPr/>
            <p:nvPr/>
          </p:nvSpPr>
          <p:spPr>
            <a:xfrm>
              <a:off x="586440" y="2779560"/>
              <a:ext cx="5604840" cy="2631600"/>
            </a:xfrm>
            <a:custGeom>
              <a:avLst/>
              <a:gdLst>
                <a:gd name="textAreaLeft" fmla="*/ 0 w 5604840"/>
                <a:gd name="textAreaRight" fmla="*/ 5605560 w 5604840"/>
                <a:gd name="textAreaTop" fmla="*/ 0 h 2631600"/>
                <a:gd name="textAreaBottom" fmla="*/ 2632320 h 2631600"/>
              </a:gdLst>
              <a:ahLst/>
              <a:cxnLst/>
              <a:rect l="textAreaLeft" t="textAreaTop" r="textAreaRight" b="textAreaBottom"/>
              <a:pathLst>
                <a:path w="7474204" h="3509951">
                  <a:moveTo>
                    <a:pt x="0" y="37950"/>
                  </a:moveTo>
                  <a:cubicBezTo>
                    <a:pt x="0" y="16982"/>
                    <a:pt x="14732" y="0"/>
                    <a:pt x="32893" y="0"/>
                  </a:cubicBezTo>
                  <a:lnTo>
                    <a:pt x="7441311" y="0"/>
                  </a:lnTo>
                  <a:cubicBezTo>
                    <a:pt x="7459472" y="0"/>
                    <a:pt x="7474204" y="16982"/>
                    <a:pt x="7474204" y="37950"/>
                  </a:cubicBezTo>
                  <a:lnTo>
                    <a:pt x="7474204" y="3472002"/>
                  </a:lnTo>
                  <a:cubicBezTo>
                    <a:pt x="7474204" y="3492970"/>
                    <a:pt x="7459472" y="3509951"/>
                    <a:pt x="7441311" y="3509951"/>
                  </a:cubicBezTo>
                  <a:lnTo>
                    <a:pt x="32893" y="3509951"/>
                  </a:lnTo>
                  <a:cubicBezTo>
                    <a:pt x="14732" y="3509951"/>
                    <a:pt x="0" y="3492970"/>
                    <a:pt x="0" y="3472002"/>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43" name="Freeform 12"/>
            <p:cNvSpPr/>
            <p:nvPr/>
          </p:nvSpPr>
          <p:spPr>
            <a:xfrm>
              <a:off x="576720" y="2768400"/>
              <a:ext cx="5623920" cy="2653920"/>
            </a:xfrm>
            <a:custGeom>
              <a:avLst/>
              <a:gdLst>
                <a:gd name="textAreaLeft" fmla="*/ 0 w 5623920"/>
                <a:gd name="textAreaRight" fmla="*/ 5624640 w 5623920"/>
                <a:gd name="textAreaTop" fmla="*/ 0 h 2653920"/>
                <a:gd name="textAreaBottom" fmla="*/ 2654640 h 2653920"/>
              </a:gdLst>
              <a:ahLst/>
              <a:cxnLst/>
              <a:rect l="textAreaLeft" t="textAreaTop" r="textAreaRight" b="textAreaBottom"/>
              <a:pathLst>
                <a:path w="7499604" h="3539484">
                  <a:moveTo>
                    <a:pt x="0" y="52716"/>
                  </a:moveTo>
                  <a:cubicBezTo>
                    <a:pt x="0" y="23626"/>
                    <a:pt x="20447" y="0"/>
                    <a:pt x="45593" y="0"/>
                  </a:cubicBezTo>
                  <a:lnTo>
                    <a:pt x="7454011" y="0"/>
                  </a:lnTo>
                  <a:lnTo>
                    <a:pt x="7454011" y="14766"/>
                  </a:lnTo>
                  <a:lnTo>
                    <a:pt x="7454011" y="0"/>
                  </a:lnTo>
                  <a:cubicBezTo>
                    <a:pt x="7479157" y="0"/>
                    <a:pt x="7499604" y="23626"/>
                    <a:pt x="7499604" y="52716"/>
                  </a:cubicBezTo>
                  <a:lnTo>
                    <a:pt x="7486904" y="52716"/>
                  </a:lnTo>
                  <a:lnTo>
                    <a:pt x="7499604" y="52716"/>
                  </a:lnTo>
                  <a:lnTo>
                    <a:pt x="7499604" y="3486768"/>
                  </a:lnTo>
                  <a:lnTo>
                    <a:pt x="7486904" y="3486768"/>
                  </a:lnTo>
                  <a:lnTo>
                    <a:pt x="7499604" y="3486768"/>
                  </a:lnTo>
                  <a:cubicBezTo>
                    <a:pt x="7499604" y="3516005"/>
                    <a:pt x="7479157" y="3539484"/>
                    <a:pt x="7454011" y="3539484"/>
                  </a:cubicBezTo>
                  <a:lnTo>
                    <a:pt x="7454011" y="3524717"/>
                  </a:lnTo>
                  <a:lnTo>
                    <a:pt x="7454011" y="3539484"/>
                  </a:lnTo>
                  <a:lnTo>
                    <a:pt x="45593" y="3539484"/>
                  </a:lnTo>
                  <a:lnTo>
                    <a:pt x="45593" y="3524717"/>
                  </a:lnTo>
                  <a:lnTo>
                    <a:pt x="45593" y="3539484"/>
                  </a:lnTo>
                  <a:cubicBezTo>
                    <a:pt x="20447" y="3539484"/>
                    <a:pt x="0" y="3515857"/>
                    <a:pt x="0" y="3486768"/>
                  </a:cubicBezTo>
                  <a:lnTo>
                    <a:pt x="0" y="52716"/>
                  </a:lnTo>
                  <a:lnTo>
                    <a:pt x="12700" y="52716"/>
                  </a:lnTo>
                  <a:lnTo>
                    <a:pt x="0" y="52716"/>
                  </a:lnTo>
                  <a:moveTo>
                    <a:pt x="25400" y="52716"/>
                  </a:moveTo>
                  <a:lnTo>
                    <a:pt x="25400" y="3486768"/>
                  </a:lnTo>
                  <a:lnTo>
                    <a:pt x="12700" y="3486768"/>
                  </a:lnTo>
                  <a:lnTo>
                    <a:pt x="25400" y="3486768"/>
                  </a:lnTo>
                  <a:cubicBezTo>
                    <a:pt x="25400" y="3499467"/>
                    <a:pt x="34417" y="3509951"/>
                    <a:pt x="45593" y="3509951"/>
                  </a:cubicBezTo>
                  <a:lnTo>
                    <a:pt x="7454011" y="3509951"/>
                  </a:lnTo>
                  <a:cubicBezTo>
                    <a:pt x="7465187" y="3509951"/>
                    <a:pt x="7474204" y="3499467"/>
                    <a:pt x="7474204" y="3486768"/>
                  </a:cubicBezTo>
                  <a:lnTo>
                    <a:pt x="7474204" y="52716"/>
                  </a:lnTo>
                  <a:cubicBezTo>
                    <a:pt x="7474204" y="40017"/>
                    <a:pt x="7465187" y="29533"/>
                    <a:pt x="7454011" y="29533"/>
                  </a:cubicBezTo>
                  <a:lnTo>
                    <a:pt x="45593" y="29533"/>
                  </a:lnTo>
                  <a:lnTo>
                    <a:pt x="45593" y="14766"/>
                  </a:lnTo>
                  <a:lnTo>
                    <a:pt x="45593" y="29533"/>
                  </a:lnTo>
                  <a:cubicBezTo>
                    <a:pt x="34417" y="29533"/>
                    <a:pt x="25400" y="40017"/>
                    <a:pt x="25400" y="52716"/>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44" name="Group 13"/>
          <p:cNvGrpSpPr/>
          <p:nvPr/>
        </p:nvGrpSpPr>
        <p:grpSpPr>
          <a:xfrm>
            <a:off x="605520" y="2796840"/>
            <a:ext cx="5566680" cy="489600"/>
            <a:chOff x="605520" y="2796840"/>
            <a:chExt cx="5566680" cy="489600"/>
          </a:xfrm>
        </p:grpSpPr>
        <p:sp>
          <p:nvSpPr>
            <p:cNvPr id="345" name="Freeform 14"/>
            <p:cNvSpPr/>
            <p:nvPr/>
          </p:nvSpPr>
          <p:spPr>
            <a:xfrm>
              <a:off x="605520" y="2796840"/>
              <a:ext cx="5566680" cy="489600"/>
            </a:xfrm>
            <a:custGeom>
              <a:avLst/>
              <a:gdLst>
                <a:gd name="textAreaLeft" fmla="*/ 0 w 5566680"/>
                <a:gd name="textAreaRight" fmla="*/ 5567400 w 5566680"/>
                <a:gd name="textAreaTop" fmla="*/ 0 h 489600"/>
                <a:gd name="textAreaBottom" fmla="*/ 490320 h 489600"/>
              </a:gdLst>
              <a:ahLst/>
              <a:cxnLst/>
              <a:rect l="textAreaLeft" t="textAreaTop" r="textAreaRight" b="textAreaBottom"/>
              <a:pathLst>
                <a:path w="7423277" h="653796">
                  <a:moveTo>
                    <a:pt x="0" y="2159"/>
                  </a:moveTo>
                  <a:cubicBezTo>
                    <a:pt x="0" y="1016"/>
                    <a:pt x="1016" y="0"/>
                    <a:pt x="2159" y="0"/>
                  </a:cubicBezTo>
                  <a:lnTo>
                    <a:pt x="7421118" y="0"/>
                  </a:lnTo>
                  <a:cubicBezTo>
                    <a:pt x="7422388" y="0"/>
                    <a:pt x="7423277" y="1016"/>
                    <a:pt x="7423277" y="2159"/>
                  </a:cubicBezTo>
                  <a:lnTo>
                    <a:pt x="7423277" y="651637"/>
                  </a:lnTo>
                  <a:cubicBezTo>
                    <a:pt x="7423277" y="652907"/>
                    <a:pt x="7422262" y="653796"/>
                    <a:pt x="7421118"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46" name="Group 15"/>
          <p:cNvGrpSpPr/>
          <p:nvPr/>
        </p:nvGrpSpPr>
        <p:grpSpPr>
          <a:xfrm>
            <a:off x="5803560" y="2926080"/>
            <a:ext cx="244440" cy="305640"/>
            <a:chOff x="5803560" y="2926080"/>
            <a:chExt cx="244440" cy="305640"/>
          </a:xfrm>
        </p:grpSpPr>
        <p:sp>
          <p:nvSpPr>
            <p:cNvPr id="347" name="Freeform 16" descr="preencoded.png"/>
            <p:cNvSpPr/>
            <p:nvPr/>
          </p:nvSpPr>
          <p:spPr>
            <a:xfrm>
              <a:off x="5803560" y="2926080"/>
              <a:ext cx="244440" cy="305640"/>
            </a:xfrm>
            <a:custGeom>
              <a:avLst/>
              <a:gdLst>
                <a:gd name="textAreaLeft" fmla="*/ 0 w 244440"/>
                <a:gd name="textAreaRight" fmla="*/ 245160 w 244440"/>
                <a:gd name="textAreaTop" fmla="*/ 0 h 305640"/>
                <a:gd name="textAreaBottom" fmla="*/ 306360 h 305640"/>
              </a:gdLst>
              <a:ahLst/>
              <a:cxnLst/>
              <a:rect l="textAreaLeft" t="textAreaTop" r="textAreaRight" b="textAreaBottom"/>
              <a:pathLst>
                <a:path w="326771" h="408559">
                  <a:moveTo>
                    <a:pt x="0" y="0"/>
                  </a:moveTo>
                  <a:lnTo>
                    <a:pt x="326771" y="0"/>
                  </a:lnTo>
                  <a:lnTo>
                    <a:pt x="326771" y="408559"/>
                  </a:lnTo>
                  <a:lnTo>
                    <a:pt x="0" y="408559"/>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48" name="Group 17"/>
          <p:cNvGrpSpPr/>
          <p:nvPr/>
        </p:nvGrpSpPr>
        <p:grpSpPr>
          <a:xfrm>
            <a:off x="6345720" y="2768400"/>
            <a:ext cx="5623920" cy="2653920"/>
            <a:chOff x="6345720" y="2768400"/>
            <a:chExt cx="5623920" cy="2653920"/>
          </a:xfrm>
        </p:grpSpPr>
        <p:sp>
          <p:nvSpPr>
            <p:cNvPr id="349" name="Freeform 18"/>
            <p:cNvSpPr/>
            <p:nvPr/>
          </p:nvSpPr>
          <p:spPr>
            <a:xfrm>
              <a:off x="6355440" y="2779560"/>
              <a:ext cx="5604840" cy="2631600"/>
            </a:xfrm>
            <a:custGeom>
              <a:avLst/>
              <a:gdLst>
                <a:gd name="textAreaLeft" fmla="*/ 0 w 5604840"/>
                <a:gd name="textAreaRight" fmla="*/ 5605560 w 5604840"/>
                <a:gd name="textAreaTop" fmla="*/ 0 h 2631600"/>
                <a:gd name="textAreaBottom" fmla="*/ 2632320 h 2631600"/>
              </a:gdLst>
              <a:ahLst/>
              <a:cxnLst/>
              <a:rect l="textAreaLeft" t="textAreaTop" r="textAreaRight" b="textAreaBottom"/>
              <a:pathLst>
                <a:path w="7474204" h="3509951">
                  <a:moveTo>
                    <a:pt x="0" y="37950"/>
                  </a:moveTo>
                  <a:cubicBezTo>
                    <a:pt x="0" y="16982"/>
                    <a:pt x="14732" y="0"/>
                    <a:pt x="32893" y="0"/>
                  </a:cubicBezTo>
                  <a:lnTo>
                    <a:pt x="7441311" y="0"/>
                  </a:lnTo>
                  <a:cubicBezTo>
                    <a:pt x="7459472" y="0"/>
                    <a:pt x="7474204" y="16982"/>
                    <a:pt x="7474204" y="37950"/>
                  </a:cubicBezTo>
                  <a:lnTo>
                    <a:pt x="7474204" y="3472002"/>
                  </a:lnTo>
                  <a:cubicBezTo>
                    <a:pt x="7474204" y="3492970"/>
                    <a:pt x="7459472" y="3509951"/>
                    <a:pt x="7441311" y="3509951"/>
                  </a:cubicBezTo>
                  <a:lnTo>
                    <a:pt x="32893" y="3509951"/>
                  </a:lnTo>
                  <a:cubicBezTo>
                    <a:pt x="14732" y="3509951"/>
                    <a:pt x="0" y="3492970"/>
                    <a:pt x="0" y="3472002"/>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50" name="Freeform 19"/>
            <p:cNvSpPr/>
            <p:nvPr/>
          </p:nvSpPr>
          <p:spPr>
            <a:xfrm>
              <a:off x="6345720" y="2768400"/>
              <a:ext cx="5623920" cy="2653920"/>
            </a:xfrm>
            <a:custGeom>
              <a:avLst/>
              <a:gdLst>
                <a:gd name="textAreaLeft" fmla="*/ 0 w 5623920"/>
                <a:gd name="textAreaRight" fmla="*/ 5624640 w 5623920"/>
                <a:gd name="textAreaTop" fmla="*/ 0 h 2653920"/>
                <a:gd name="textAreaBottom" fmla="*/ 2654640 h 2653920"/>
              </a:gdLst>
              <a:ahLst/>
              <a:cxnLst/>
              <a:rect l="textAreaLeft" t="textAreaTop" r="textAreaRight" b="textAreaBottom"/>
              <a:pathLst>
                <a:path w="7499604" h="3539484">
                  <a:moveTo>
                    <a:pt x="0" y="52716"/>
                  </a:moveTo>
                  <a:cubicBezTo>
                    <a:pt x="0" y="23626"/>
                    <a:pt x="20447" y="0"/>
                    <a:pt x="45593" y="0"/>
                  </a:cubicBezTo>
                  <a:lnTo>
                    <a:pt x="7454011" y="0"/>
                  </a:lnTo>
                  <a:lnTo>
                    <a:pt x="7454011" y="14766"/>
                  </a:lnTo>
                  <a:lnTo>
                    <a:pt x="7454011" y="0"/>
                  </a:lnTo>
                  <a:cubicBezTo>
                    <a:pt x="7479157" y="0"/>
                    <a:pt x="7499604" y="23626"/>
                    <a:pt x="7499604" y="52716"/>
                  </a:cubicBezTo>
                  <a:lnTo>
                    <a:pt x="7486904" y="52716"/>
                  </a:lnTo>
                  <a:lnTo>
                    <a:pt x="7499604" y="52716"/>
                  </a:lnTo>
                  <a:lnTo>
                    <a:pt x="7499604" y="3486768"/>
                  </a:lnTo>
                  <a:lnTo>
                    <a:pt x="7486904" y="3486768"/>
                  </a:lnTo>
                  <a:lnTo>
                    <a:pt x="7499604" y="3486768"/>
                  </a:lnTo>
                  <a:cubicBezTo>
                    <a:pt x="7499604" y="3516005"/>
                    <a:pt x="7479157" y="3539484"/>
                    <a:pt x="7454011" y="3539484"/>
                  </a:cubicBezTo>
                  <a:lnTo>
                    <a:pt x="7454011" y="3524717"/>
                  </a:lnTo>
                  <a:lnTo>
                    <a:pt x="7454011" y="3539484"/>
                  </a:lnTo>
                  <a:lnTo>
                    <a:pt x="45593" y="3539484"/>
                  </a:lnTo>
                  <a:lnTo>
                    <a:pt x="45593" y="3524717"/>
                  </a:lnTo>
                  <a:lnTo>
                    <a:pt x="45593" y="3539484"/>
                  </a:lnTo>
                  <a:cubicBezTo>
                    <a:pt x="20447" y="3539484"/>
                    <a:pt x="0" y="3515857"/>
                    <a:pt x="0" y="3486768"/>
                  </a:cubicBezTo>
                  <a:lnTo>
                    <a:pt x="0" y="52716"/>
                  </a:lnTo>
                  <a:lnTo>
                    <a:pt x="12700" y="52716"/>
                  </a:lnTo>
                  <a:lnTo>
                    <a:pt x="0" y="52716"/>
                  </a:lnTo>
                  <a:moveTo>
                    <a:pt x="25400" y="52716"/>
                  </a:moveTo>
                  <a:lnTo>
                    <a:pt x="25400" y="3486768"/>
                  </a:lnTo>
                  <a:lnTo>
                    <a:pt x="12700" y="3486768"/>
                  </a:lnTo>
                  <a:lnTo>
                    <a:pt x="25400" y="3486768"/>
                  </a:lnTo>
                  <a:cubicBezTo>
                    <a:pt x="25400" y="3499467"/>
                    <a:pt x="34417" y="3509951"/>
                    <a:pt x="45593" y="3509951"/>
                  </a:cubicBezTo>
                  <a:lnTo>
                    <a:pt x="7454011" y="3509951"/>
                  </a:lnTo>
                  <a:cubicBezTo>
                    <a:pt x="7465187" y="3509951"/>
                    <a:pt x="7474204" y="3499467"/>
                    <a:pt x="7474204" y="3486768"/>
                  </a:cubicBezTo>
                  <a:lnTo>
                    <a:pt x="7474204" y="52716"/>
                  </a:lnTo>
                  <a:cubicBezTo>
                    <a:pt x="7474204" y="40017"/>
                    <a:pt x="7465187" y="29533"/>
                    <a:pt x="7454011" y="29533"/>
                  </a:cubicBezTo>
                  <a:lnTo>
                    <a:pt x="45593" y="29533"/>
                  </a:lnTo>
                  <a:lnTo>
                    <a:pt x="45593" y="14766"/>
                  </a:lnTo>
                  <a:lnTo>
                    <a:pt x="45593" y="29533"/>
                  </a:lnTo>
                  <a:cubicBezTo>
                    <a:pt x="34417" y="29533"/>
                    <a:pt x="25400" y="40017"/>
                    <a:pt x="25400" y="52716"/>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51" name="Group 20"/>
          <p:cNvGrpSpPr/>
          <p:nvPr/>
        </p:nvGrpSpPr>
        <p:grpSpPr>
          <a:xfrm>
            <a:off x="6374520" y="2796840"/>
            <a:ext cx="5566680" cy="489600"/>
            <a:chOff x="6374520" y="2796840"/>
            <a:chExt cx="5566680" cy="489600"/>
          </a:xfrm>
        </p:grpSpPr>
        <p:sp>
          <p:nvSpPr>
            <p:cNvPr id="352" name="Freeform 21"/>
            <p:cNvSpPr/>
            <p:nvPr/>
          </p:nvSpPr>
          <p:spPr>
            <a:xfrm>
              <a:off x="6374520" y="2796840"/>
              <a:ext cx="5566680" cy="489600"/>
            </a:xfrm>
            <a:custGeom>
              <a:avLst/>
              <a:gdLst>
                <a:gd name="textAreaLeft" fmla="*/ 0 w 5566680"/>
                <a:gd name="textAreaRight" fmla="*/ 5567400 w 5566680"/>
                <a:gd name="textAreaTop" fmla="*/ 0 h 489600"/>
                <a:gd name="textAreaBottom" fmla="*/ 490320 h 489600"/>
              </a:gdLst>
              <a:ahLst/>
              <a:cxnLst/>
              <a:rect l="textAreaLeft" t="textAreaTop" r="textAreaRight" b="textAreaBottom"/>
              <a:pathLst>
                <a:path w="7423277" h="653796">
                  <a:moveTo>
                    <a:pt x="0" y="2159"/>
                  </a:moveTo>
                  <a:cubicBezTo>
                    <a:pt x="0" y="1016"/>
                    <a:pt x="1016" y="0"/>
                    <a:pt x="2159" y="0"/>
                  </a:cubicBezTo>
                  <a:lnTo>
                    <a:pt x="7421118" y="0"/>
                  </a:lnTo>
                  <a:cubicBezTo>
                    <a:pt x="7422388" y="0"/>
                    <a:pt x="7423277" y="1016"/>
                    <a:pt x="7423277" y="2159"/>
                  </a:cubicBezTo>
                  <a:lnTo>
                    <a:pt x="7423277" y="651637"/>
                  </a:lnTo>
                  <a:cubicBezTo>
                    <a:pt x="7423277" y="652907"/>
                    <a:pt x="7422262" y="653796"/>
                    <a:pt x="7421118"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53" name="TextBox 22"/>
          <p:cNvSpPr/>
          <p:nvPr/>
        </p:nvSpPr>
        <p:spPr>
          <a:xfrm>
            <a:off x="6666120" y="2944080"/>
            <a:ext cx="1856880" cy="309600"/>
          </a:xfrm>
          <a:prstGeom prst="rect">
            <a:avLst/>
          </a:prstGeom>
          <a:noFill/>
          <a:ln w="0">
            <a:noFill/>
          </a:ln>
        </p:spPr>
        <p:style>
          <a:lnRef idx="0"/>
          <a:fillRef idx="0"/>
          <a:effectRef idx="0"/>
          <a:fontRef idx="minor"/>
        </p:style>
        <p:txBody>
          <a:bodyPr lIns="0" rIns="0" tIns="0" bIns="0" anchor="t">
            <a:spAutoFit/>
          </a:bodyPr>
          <a:p>
            <a:pPr defTabSz="914400">
              <a:lnSpc>
                <a:spcPts val="2441"/>
              </a:lnSpc>
            </a:pPr>
            <a:r>
              <a:rPr b="1" lang="en-US" sz="1940" strike="noStrike" u="none">
                <a:solidFill>
                  <a:srgbClr val="000000"/>
                </a:solidFill>
                <a:effectLst/>
                <a:uFillTx/>
                <a:latin typeface="Montserrat Bold"/>
                <a:ea typeface="Montserrat Bold"/>
              </a:rPr>
              <a:t>ABC Analysis</a:t>
            </a:r>
            <a:endParaRPr b="0" lang="en-GB" sz="1940" strike="noStrike" u="none">
              <a:solidFill>
                <a:srgbClr val="000000"/>
              </a:solidFill>
              <a:effectLst/>
              <a:uFillTx/>
              <a:latin typeface="Arial"/>
            </a:endParaRPr>
          </a:p>
        </p:txBody>
      </p:sp>
      <p:sp>
        <p:nvSpPr>
          <p:cNvPr id="354" name="TextBox 23"/>
          <p:cNvSpPr/>
          <p:nvPr/>
        </p:nvSpPr>
        <p:spPr>
          <a:xfrm>
            <a:off x="6537960" y="3458880"/>
            <a:ext cx="5239800" cy="62820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Bricks, Cement, and Saria are Category A items, contributing 65% of total revenue</a:t>
            </a:r>
            <a:endParaRPr b="0" lang="en-GB" sz="1650" strike="noStrike" u="none">
              <a:solidFill>
                <a:srgbClr val="000000"/>
              </a:solidFill>
              <a:effectLst/>
              <a:uFillTx/>
              <a:latin typeface="Arial"/>
            </a:endParaRPr>
          </a:p>
        </p:txBody>
      </p:sp>
      <p:sp>
        <p:nvSpPr>
          <p:cNvPr id="355" name="TextBox 24"/>
          <p:cNvSpPr/>
          <p:nvPr/>
        </p:nvSpPr>
        <p:spPr>
          <a:xfrm>
            <a:off x="6504480" y="4299840"/>
            <a:ext cx="5239800" cy="94248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Focusing on A-category stock can reduce storage costs by 40% and increase profit by 12%.</a:t>
            </a:r>
            <a:endParaRPr b="0" lang="en-GB" sz="1650" strike="noStrike" u="none">
              <a:solidFill>
                <a:srgbClr val="000000"/>
              </a:solidFill>
              <a:effectLst/>
              <a:uFillTx/>
              <a:latin typeface="Arial"/>
            </a:endParaRPr>
          </a:p>
        </p:txBody>
      </p:sp>
      <p:grpSp>
        <p:nvGrpSpPr>
          <p:cNvPr id="356" name="Group 25"/>
          <p:cNvGrpSpPr/>
          <p:nvPr/>
        </p:nvGrpSpPr>
        <p:grpSpPr>
          <a:xfrm>
            <a:off x="12115080" y="2768400"/>
            <a:ext cx="5623920" cy="2653920"/>
            <a:chOff x="12115080" y="2768400"/>
            <a:chExt cx="5623920" cy="2653920"/>
          </a:xfrm>
        </p:grpSpPr>
        <p:sp>
          <p:nvSpPr>
            <p:cNvPr id="357" name="Freeform 26"/>
            <p:cNvSpPr/>
            <p:nvPr/>
          </p:nvSpPr>
          <p:spPr>
            <a:xfrm>
              <a:off x="12124440" y="2779560"/>
              <a:ext cx="5605200" cy="2631600"/>
            </a:xfrm>
            <a:custGeom>
              <a:avLst/>
              <a:gdLst>
                <a:gd name="textAreaLeft" fmla="*/ 0 w 5605200"/>
                <a:gd name="textAreaRight" fmla="*/ 5605920 w 5605200"/>
                <a:gd name="textAreaTop" fmla="*/ 0 h 2631600"/>
                <a:gd name="textAreaBottom" fmla="*/ 2632320 h 2631600"/>
              </a:gdLst>
              <a:ahLst/>
              <a:cxnLst/>
              <a:rect l="textAreaLeft" t="textAreaTop" r="textAreaRight" b="textAreaBottom"/>
              <a:pathLst>
                <a:path w="7474331" h="3509951">
                  <a:moveTo>
                    <a:pt x="0" y="37950"/>
                  </a:moveTo>
                  <a:cubicBezTo>
                    <a:pt x="0" y="16982"/>
                    <a:pt x="14732" y="0"/>
                    <a:pt x="32893" y="0"/>
                  </a:cubicBezTo>
                  <a:lnTo>
                    <a:pt x="7441438" y="0"/>
                  </a:lnTo>
                  <a:cubicBezTo>
                    <a:pt x="7459599" y="0"/>
                    <a:pt x="7474331" y="16982"/>
                    <a:pt x="7474331" y="37950"/>
                  </a:cubicBezTo>
                  <a:lnTo>
                    <a:pt x="7474331" y="3472002"/>
                  </a:lnTo>
                  <a:cubicBezTo>
                    <a:pt x="7474331" y="3492970"/>
                    <a:pt x="7459599" y="3509951"/>
                    <a:pt x="7441438" y="3509951"/>
                  </a:cubicBezTo>
                  <a:lnTo>
                    <a:pt x="32893" y="3509951"/>
                  </a:lnTo>
                  <a:cubicBezTo>
                    <a:pt x="14732" y="3509951"/>
                    <a:pt x="0" y="3492970"/>
                    <a:pt x="0" y="3472002"/>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58" name="Freeform 27"/>
            <p:cNvSpPr/>
            <p:nvPr/>
          </p:nvSpPr>
          <p:spPr>
            <a:xfrm>
              <a:off x="12115080" y="2768400"/>
              <a:ext cx="5623920" cy="2653920"/>
            </a:xfrm>
            <a:custGeom>
              <a:avLst/>
              <a:gdLst>
                <a:gd name="textAreaLeft" fmla="*/ 0 w 5623920"/>
                <a:gd name="textAreaRight" fmla="*/ 5624640 w 5623920"/>
                <a:gd name="textAreaTop" fmla="*/ 0 h 2653920"/>
                <a:gd name="textAreaBottom" fmla="*/ 2654640 h 2653920"/>
              </a:gdLst>
              <a:ahLst/>
              <a:cxnLst/>
              <a:rect l="textAreaLeft" t="textAreaTop" r="textAreaRight" b="textAreaBottom"/>
              <a:pathLst>
                <a:path w="7499731" h="3539484">
                  <a:moveTo>
                    <a:pt x="0" y="52716"/>
                  </a:moveTo>
                  <a:cubicBezTo>
                    <a:pt x="0" y="23626"/>
                    <a:pt x="20447" y="0"/>
                    <a:pt x="45593" y="0"/>
                  </a:cubicBezTo>
                  <a:lnTo>
                    <a:pt x="7454138" y="0"/>
                  </a:lnTo>
                  <a:lnTo>
                    <a:pt x="7454138" y="14766"/>
                  </a:lnTo>
                  <a:lnTo>
                    <a:pt x="7454138" y="0"/>
                  </a:lnTo>
                  <a:cubicBezTo>
                    <a:pt x="7479284" y="0"/>
                    <a:pt x="7499731" y="23626"/>
                    <a:pt x="7499731" y="52716"/>
                  </a:cubicBezTo>
                  <a:lnTo>
                    <a:pt x="7487031" y="52716"/>
                  </a:lnTo>
                  <a:lnTo>
                    <a:pt x="7499731" y="52716"/>
                  </a:lnTo>
                  <a:lnTo>
                    <a:pt x="7499731" y="3486768"/>
                  </a:lnTo>
                  <a:lnTo>
                    <a:pt x="7487031" y="3486768"/>
                  </a:lnTo>
                  <a:lnTo>
                    <a:pt x="7499731" y="3486768"/>
                  </a:lnTo>
                  <a:cubicBezTo>
                    <a:pt x="7499731" y="3516005"/>
                    <a:pt x="7479284" y="3539484"/>
                    <a:pt x="7454138" y="3539484"/>
                  </a:cubicBezTo>
                  <a:lnTo>
                    <a:pt x="7454138" y="3524717"/>
                  </a:lnTo>
                  <a:lnTo>
                    <a:pt x="7454138" y="3539484"/>
                  </a:lnTo>
                  <a:lnTo>
                    <a:pt x="45593" y="3539484"/>
                  </a:lnTo>
                  <a:lnTo>
                    <a:pt x="45593" y="3524717"/>
                  </a:lnTo>
                  <a:lnTo>
                    <a:pt x="45593" y="3539484"/>
                  </a:lnTo>
                  <a:cubicBezTo>
                    <a:pt x="20447" y="3539484"/>
                    <a:pt x="0" y="3515857"/>
                    <a:pt x="0" y="3486768"/>
                  </a:cubicBezTo>
                  <a:lnTo>
                    <a:pt x="0" y="52716"/>
                  </a:lnTo>
                  <a:lnTo>
                    <a:pt x="12700" y="52716"/>
                  </a:lnTo>
                  <a:lnTo>
                    <a:pt x="0" y="52716"/>
                  </a:lnTo>
                  <a:moveTo>
                    <a:pt x="25400" y="52716"/>
                  </a:moveTo>
                  <a:lnTo>
                    <a:pt x="25400" y="3486768"/>
                  </a:lnTo>
                  <a:lnTo>
                    <a:pt x="12700" y="3486768"/>
                  </a:lnTo>
                  <a:lnTo>
                    <a:pt x="25400" y="3486768"/>
                  </a:lnTo>
                  <a:cubicBezTo>
                    <a:pt x="25400" y="3499467"/>
                    <a:pt x="34417" y="3509951"/>
                    <a:pt x="45593" y="3509951"/>
                  </a:cubicBezTo>
                  <a:lnTo>
                    <a:pt x="7454138" y="3509951"/>
                  </a:lnTo>
                  <a:cubicBezTo>
                    <a:pt x="7465314" y="3509951"/>
                    <a:pt x="7474331" y="3499467"/>
                    <a:pt x="7474331" y="3486768"/>
                  </a:cubicBezTo>
                  <a:lnTo>
                    <a:pt x="7474331" y="52716"/>
                  </a:lnTo>
                  <a:cubicBezTo>
                    <a:pt x="7474331" y="40017"/>
                    <a:pt x="7465314" y="29533"/>
                    <a:pt x="7454138" y="29533"/>
                  </a:cubicBezTo>
                  <a:lnTo>
                    <a:pt x="45593" y="29533"/>
                  </a:lnTo>
                  <a:lnTo>
                    <a:pt x="45593" y="14766"/>
                  </a:lnTo>
                  <a:lnTo>
                    <a:pt x="45593" y="29533"/>
                  </a:lnTo>
                  <a:cubicBezTo>
                    <a:pt x="34417" y="29533"/>
                    <a:pt x="25400" y="40017"/>
                    <a:pt x="25400" y="52716"/>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59" name="Group 28"/>
          <p:cNvGrpSpPr/>
          <p:nvPr/>
        </p:nvGrpSpPr>
        <p:grpSpPr>
          <a:xfrm>
            <a:off x="12143520" y="2796840"/>
            <a:ext cx="5567040" cy="489600"/>
            <a:chOff x="12143520" y="2796840"/>
            <a:chExt cx="5567040" cy="489600"/>
          </a:xfrm>
        </p:grpSpPr>
        <p:sp>
          <p:nvSpPr>
            <p:cNvPr id="360" name="Freeform 29"/>
            <p:cNvSpPr/>
            <p:nvPr/>
          </p:nvSpPr>
          <p:spPr>
            <a:xfrm>
              <a:off x="12143520" y="2796840"/>
              <a:ext cx="5567040" cy="489600"/>
            </a:xfrm>
            <a:custGeom>
              <a:avLst/>
              <a:gdLst>
                <a:gd name="textAreaLeft" fmla="*/ 0 w 5567040"/>
                <a:gd name="textAreaRight" fmla="*/ 5567760 w 5567040"/>
                <a:gd name="textAreaTop" fmla="*/ 0 h 489600"/>
                <a:gd name="textAreaBottom" fmla="*/ 490320 h 489600"/>
              </a:gdLst>
              <a:ahLst/>
              <a:cxnLst/>
              <a:rect l="textAreaLeft" t="textAreaTop" r="textAreaRight" b="textAreaBottom"/>
              <a:pathLst>
                <a:path w="7423531" h="653796">
                  <a:moveTo>
                    <a:pt x="0" y="2159"/>
                  </a:moveTo>
                  <a:cubicBezTo>
                    <a:pt x="0" y="1016"/>
                    <a:pt x="1016" y="0"/>
                    <a:pt x="2159" y="0"/>
                  </a:cubicBezTo>
                  <a:lnTo>
                    <a:pt x="7421372" y="0"/>
                  </a:lnTo>
                  <a:cubicBezTo>
                    <a:pt x="7422642" y="0"/>
                    <a:pt x="7423531" y="1016"/>
                    <a:pt x="7423531" y="2159"/>
                  </a:cubicBezTo>
                  <a:lnTo>
                    <a:pt x="7423531" y="651637"/>
                  </a:lnTo>
                  <a:cubicBezTo>
                    <a:pt x="7423531" y="652907"/>
                    <a:pt x="7422515" y="653796"/>
                    <a:pt x="7421372"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61" name="TextBox 30"/>
          <p:cNvSpPr/>
          <p:nvPr/>
        </p:nvSpPr>
        <p:spPr>
          <a:xfrm>
            <a:off x="12306960" y="2874240"/>
            <a:ext cx="2978640" cy="342000"/>
          </a:xfrm>
          <a:prstGeom prst="rect">
            <a:avLst/>
          </a:prstGeom>
          <a:noFill/>
          <a:ln w="0">
            <a:noFill/>
          </a:ln>
        </p:spPr>
        <p:style>
          <a:lnRef idx="0"/>
          <a:fillRef idx="0"/>
          <a:effectRef idx="0"/>
          <a:fontRef idx="minor"/>
        </p:style>
        <p:txBody>
          <a:bodyPr lIns="0" rIns="0" tIns="0" bIns="0" anchor="t">
            <a:spAutoFit/>
          </a:bodyPr>
          <a:p>
            <a:pPr defTabSz="914400">
              <a:lnSpc>
                <a:spcPts val="2696"/>
              </a:lnSpc>
            </a:pPr>
            <a:r>
              <a:rPr b="1" lang="en-US" sz="2130" strike="noStrike" u="none">
                <a:solidFill>
                  <a:srgbClr val="000000"/>
                </a:solidFill>
                <a:effectLst/>
                <a:uFillTx/>
                <a:latin typeface="Montserrat Bold"/>
                <a:ea typeface="Montserrat Bold"/>
              </a:rPr>
              <a:t>High CV Items</a:t>
            </a:r>
            <a:endParaRPr b="0" lang="en-GB" sz="2130" strike="noStrike" u="none">
              <a:solidFill>
                <a:srgbClr val="000000"/>
              </a:solidFill>
              <a:effectLst/>
              <a:uFillTx/>
              <a:latin typeface="Arial"/>
            </a:endParaRPr>
          </a:p>
        </p:txBody>
      </p:sp>
      <p:sp>
        <p:nvSpPr>
          <p:cNvPr id="362" name="TextBox 31"/>
          <p:cNvSpPr/>
          <p:nvPr/>
        </p:nvSpPr>
        <p:spPr>
          <a:xfrm>
            <a:off x="12115080" y="3379680"/>
            <a:ext cx="5285880" cy="631800"/>
          </a:xfrm>
          <a:prstGeom prst="rect">
            <a:avLst/>
          </a:prstGeom>
          <a:noFill/>
          <a:ln w="0">
            <a:noFill/>
          </a:ln>
        </p:spPr>
        <p:style>
          <a:lnRef idx="0"/>
          <a:fillRef idx="0"/>
          <a:effectRef idx="0"/>
          <a:fontRef idx="minor"/>
        </p:style>
        <p:txBody>
          <a:bodyPr lIns="0" rIns="0" tIns="0" bIns="0" anchor="t">
            <a:spAutoFit/>
          </a:bodyPr>
          <a:p>
            <a:pPr lvl="1" marL="358200" indent="-179280" defTabSz="914400">
              <a:lnSpc>
                <a:spcPts val="2489"/>
              </a:lnSpc>
              <a:buClr>
                <a:srgbClr val="000000"/>
              </a:buClr>
              <a:buFont typeface="Arial"/>
              <a:buChar char="•"/>
            </a:pPr>
            <a:r>
              <a:rPr b="1" lang="en-US" sz="1660" strike="noStrike" u="none">
                <a:solidFill>
                  <a:srgbClr val="000000"/>
                </a:solidFill>
                <a:effectLst/>
                <a:uFillTx/>
                <a:latin typeface="Source Han Sans JP Bold"/>
                <a:ea typeface="Source Han Sans JP Bold"/>
              </a:rPr>
              <a:t>inconsistent sales vs steadier demand.High CV (&gt; 1): Tanks (≈ 1.03), Glass (≈ 0.65)</a:t>
            </a:r>
            <a:endParaRPr b="0" lang="en-GB" sz="1660" strike="noStrike" u="none">
              <a:solidFill>
                <a:srgbClr val="000000"/>
              </a:solidFill>
              <a:effectLst/>
              <a:uFillTx/>
              <a:latin typeface="Arial"/>
            </a:endParaRPr>
          </a:p>
        </p:txBody>
      </p:sp>
      <p:grpSp>
        <p:nvGrpSpPr>
          <p:cNvPr id="363" name="Group 32"/>
          <p:cNvGrpSpPr/>
          <p:nvPr/>
        </p:nvGrpSpPr>
        <p:grpSpPr>
          <a:xfrm>
            <a:off x="548280" y="6061320"/>
            <a:ext cx="5623920" cy="2716920"/>
            <a:chOff x="548280" y="6061320"/>
            <a:chExt cx="5623920" cy="2716920"/>
          </a:xfrm>
        </p:grpSpPr>
        <p:sp>
          <p:nvSpPr>
            <p:cNvPr id="364" name="Freeform 33"/>
            <p:cNvSpPr/>
            <p:nvPr/>
          </p:nvSpPr>
          <p:spPr>
            <a:xfrm>
              <a:off x="557640" y="6072120"/>
              <a:ext cx="5604840" cy="2695320"/>
            </a:xfrm>
            <a:custGeom>
              <a:avLst/>
              <a:gdLst>
                <a:gd name="textAreaLeft" fmla="*/ 0 w 5604840"/>
                <a:gd name="textAreaRight" fmla="*/ 5605560 w 5604840"/>
                <a:gd name="textAreaTop" fmla="*/ 0 h 2695320"/>
                <a:gd name="textAreaBottom" fmla="*/ 2696040 h 2695320"/>
              </a:gdLst>
              <a:ahLst/>
              <a:cxnLst/>
              <a:rect l="textAreaLeft" t="textAreaTop" r="textAreaRight" b="textAreaBottom"/>
              <a:pathLst>
                <a:path w="7474204" h="3594673">
                  <a:moveTo>
                    <a:pt x="0" y="37251"/>
                  </a:moveTo>
                  <a:cubicBezTo>
                    <a:pt x="0" y="16668"/>
                    <a:pt x="14732" y="0"/>
                    <a:pt x="32893" y="0"/>
                  </a:cubicBezTo>
                  <a:lnTo>
                    <a:pt x="7441311" y="0"/>
                  </a:lnTo>
                  <a:cubicBezTo>
                    <a:pt x="7459472" y="0"/>
                    <a:pt x="7474204" y="16668"/>
                    <a:pt x="7474204" y="37251"/>
                  </a:cubicBezTo>
                  <a:lnTo>
                    <a:pt x="7474204" y="3557421"/>
                  </a:lnTo>
                  <a:cubicBezTo>
                    <a:pt x="7474204" y="3578004"/>
                    <a:pt x="7459472" y="3594673"/>
                    <a:pt x="7441311" y="3594673"/>
                  </a:cubicBezTo>
                  <a:lnTo>
                    <a:pt x="32893" y="3594673"/>
                  </a:lnTo>
                  <a:cubicBezTo>
                    <a:pt x="14732" y="3594673"/>
                    <a:pt x="0" y="3578004"/>
                    <a:pt x="0" y="3557421"/>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65" name="Freeform 34"/>
            <p:cNvSpPr/>
            <p:nvPr/>
          </p:nvSpPr>
          <p:spPr>
            <a:xfrm>
              <a:off x="548280" y="6061320"/>
              <a:ext cx="5623920" cy="2716920"/>
            </a:xfrm>
            <a:custGeom>
              <a:avLst/>
              <a:gdLst>
                <a:gd name="textAreaLeft" fmla="*/ 0 w 5623920"/>
                <a:gd name="textAreaRight" fmla="*/ 5624640 w 5623920"/>
                <a:gd name="textAreaTop" fmla="*/ 0 h 2716920"/>
                <a:gd name="textAreaBottom" fmla="*/ 2717640 h 2716920"/>
              </a:gdLst>
              <a:ahLst/>
              <a:cxnLst/>
              <a:rect l="textAreaLeft" t="textAreaTop" r="textAreaRight" b="textAreaBottom"/>
              <a:pathLst>
                <a:path w="7499604" h="3623663">
                  <a:moveTo>
                    <a:pt x="0" y="51746"/>
                  </a:moveTo>
                  <a:cubicBezTo>
                    <a:pt x="0" y="23191"/>
                    <a:pt x="20447" y="0"/>
                    <a:pt x="45593" y="0"/>
                  </a:cubicBezTo>
                  <a:lnTo>
                    <a:pt x="7454011" y="0"/>
                  </a:lnTo>
                  <a:lnTo>
                    <a:pt x="7454011" y="14495"/>
                  </a:lnTo>
                  <a:lnTo>
                    <a:pt x="7454011" y="0"/>
                  </a:lnTo>
                  <a:cubicBezTo>
                    <a:pt x="7479157" y="0"/>
                    <a:pt x="7499604" y="23191"/>
                    <a:pt x="7499604" y="51746"/>
                  </a:cubicBezTo>
                  <a:lnTo>
                    <a:pt x="7486904" y="51746"/>
                  </a:lnTo>
                  <a:lnTo>
                    <a:pt x="7499604" y="51746"/>
                  </a:lnTo>
                  <a:lnTo>
                    <a:pt x="7499604" y="3571916"/>
                  </a:lnTo>
                  <a:lnTo>
                    <a:pt x="7486904" y="3571916"/>
                  </a:lnTo>
                  <a:lnTo>
                    <a:pt x="7499604" y="3571916"/>
                  </a:lnTo>
                  <a:cubicBezTo>
                    <a:pt x="7499604" y="3600616"/>
                    <a:pt x="7479157" y="3623663"/>
                    <a:pt x="7454011" y="3623663"/>
                  </a:cubicBezTo>
                  <a:lnTo>
                    <a:pt x="7454011" y="3609168"/>
                  </a:lnTo>
                  <a:lnTo>
                    <a:pt x="7454011" y="3623663"/>
                  </a:lnTo>
                  <a:lnTo>
                    <a:pt x="45593" y="3623663"/>
                  </a:lnTo>
                  <a:lnTo>
                    <a:pt x="45593" y="3609168"/>
                  </a:lnTo>
                  <a:lnTo>
                    <a:pt x="45593" y="3623663"/>
                  </a:lnTo>
                  <a:cubicBezTo>
                    <a:pt x="20447" y="3623663"/>
                    <a:pt x="0" y="3600471"/>
                    <a:pt x="0" y="3571916"/>
                  </a:cubicBezTo>
                  <a:lnTo>
                    <a:pt x="0" y="51746"/>
                  </a:lnTo>
                  <a:lnTo>
                    <a:pt x="12700" y="51746"/>
                  </a:lnTo>
                  <a:lnTo>
                    <a:pt x="0" y="51746"/>
                  </a:lnTo>
                  <a:moveTo>
                    <a:pt x="25400" y="51746"/>
                  </a:moveTo>
                  <a:lnTo>
                    <a:pt x="25400" y="3571916"/>
                  </a:lnTo>
                  <a:lnTo>
                    <a:pt x="12700" y="3571916"/>
                  </a:lnTo>
                  <a:lnTo>
                    <a:pt x="25400" y="3571916"/>
                  </a:lnTo>
                  <a:cubicBezTo>
                    <a:pt x="25400" y="3584527"/>
                    <a:pt x="34417" y="3594673"/>
                    <a:pt x="45593" y="3594673"/>
                  </a:cubicBezTo>
                  <a:lnTo>
                    <a:pt x="7454011" y="3594673"/>
                  </a:lnTo>
                  <a:cubicBezTo>
                    <a:pt x="7465187" y="3594673"/>
                    <a:pt x="7474204" y="3584382"/>
                    <a:pt x="7474204" y="3571916"/>
                  </a:cubicBezTo>
                  <a:lnTo>
                    <a:pt x="7474204" y="51746"/>
                  </a:lnTo>
                  <a:cubicBezTo>
                    <a:pt x="7474204" y="39136"/>
                    <a:pt x="7465187" y="28989"/>
                    <a:pt x="7454011" y="28989"/>
                  </a:cubicBezTo>
                  <a:lnTo>
                    <a:pt x="45593" y="28989"/>
                  </a:lnTo>
                  <a:lnTo>
                    <a:pt x="45593" y="14495"/>
                  </a:lnTo>
                  <a:lnTo>
                    <a:pt x="45593" y="28989"/>
                  </a:lnTo>
                  <a:cubicBezTo>
                    <a:pt x="34417" y="28989"/>
                    <a:pt x="25400" y="39280"/>
                    <a:pt x="25400" y="51746"/>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66" name="Group 35"/>
          <p:cNvGrpSpPr/>
          <p:nvPr/>
        </p:nvGrpSpPr>
        <p:grpSpPr>
          <a:xfrm>
            <a:off x="576720" y="6089760"/>
            <a:ext cx="5566680" cy="489600"/>
            <a:chOff x="576720" y="6089760"/>
            <a:chExt cx="5566680" cy="489600"/>
          </a:xfrm>
        </p:grpSpPr>
        <p:sp>
          <p:nvSpPr>
            <p:cNvPr id="367" name="Freeform 36"/>
            <p:cNvSpPr/>
            <p:nvPr/>
          </p:nvSpPr>
          <p:spPr>
            <a:xfrm>
              <a:off x="576720" y="6089760"/>
              <a:ext cx="5566680" cy="489600"/>
            </a:xfrm>
            <a:custGeom>
              <a:avLst/>
              <a:gdLst>
                <a:gd name="textAreaLeft" fmla="*/ 0 w 5566680"/>
                <a:gd name="textAreaRight" fmla="*/ 5567400 w 5566680"/>
                <a:gd name="textAreaTop" fmla="*/ 0 h 489600"/>
                <a:gd name="textAreaBottom" fmla="*/ 490320 h 489600"/>
              </a:gdLst>
              <a:ahLst/>
              <a:cxnLst/>
              <a:rect l="textAreaLeft" t="textAreaTop" r="textAreaRight" b="textAreaBottom"/>
              <a:pathLst>
                <a:path w="7423277" h="653796">
                  <a:moveTo>
                    <a:pt x="0" y="2159"/>
                  </a:moveTo>
                  <a:cubicBezTo>
                    <a:pt x="0" y="1016"/>
                    <a:pt x="1016" y="0"/>
                    <a:pt x="2159" y="0"/>
                  </a:cubicBezTo>
                  <a:lnTo>
                    <a:pt x="7421118" y="0"/>
                  </a:lnTo>
                  <a:cubicBezTo>
                    <a:pt x="7422388" y="0"/>
                    <a:pt x="7423277" y="1016"/>
                    <a:pt x="7423277" y="2159"/>
                  </a:cubicBezTo>
                  <a:lnTo>
                    <a:pt x="7423277" y="651637"/>
                  </a:lnTo>
                  <a:cubicBezTo>
                    <a:pt x="7423277" y="652907"/>
                    <a:pt x="7422262" y="653796"/>
                    <a:pt x="7421118"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68" name="TextBox 37"/>
          <p:cNvSpPr/>
          <p:nvPr/>
        </p:nvSpPr>
        <p:spPr>
          <a:xfrm>
            <a:off x="740160" y="6153840"/>
            <a:ext cx="4070520" cy="325800"/>
          </a:xfrm>
          <a:prstGeom prst="rect">
            <a:avLst/>
          </a:prstGeom>
          <a:noFill/>
          <a:ln w="0">
            <a:noFill/>
          </a:ln>
        </p:spPr>
        <p:style>
          <a:lnRef idx="0"/>
          <a:fillRef idx="0"/>
          <a:effectRef idx="0"/>
          <a:fontRef idx="minor"/>
        </p:style>
        <p:txBody>
          <a:bodyPr lIns="0" rIns="0" tIns="0" bIns="0" anchor="t">
            <a:spAutoFit/>
          </a:bodyPr>
          <a:p>
            <a:pPr defTabSz="914400">
              <a:lnSpc>
                <a:spcPts val="2568"/>
              </a:lnSpc>
            </a:pPr>
            <a:r>
              <a:rPr b="1" lang="en-US" sz="2040" strike="noStrike" u="none">
                <a:solidFill>
                  <a:srgbClr val="000000"/>
                </a:solidFill>
                <a:effectLst/>
                <a:uFillTx/>
                <a:latin typeface="Montserrat Bold"/>
                <a:ea typeface="Montserrat Bold"/>
              </a:rPr>
              <a:t>Low-Revenue Items</a:t>
            </a:r>
            <a:endParaRPr b="0" lang="en-GB" sz="2040" strike="noStrike" u="none">
              <a:solidFill>
                <a:srgbClr val="000000"/>
              </a:solidFill>
              <a:effectLst/>
              <a:uFillTx/>
              <a:latin typeface="Arial"/>
            </a:endParaRPr>
          </a:p>
        </p:txBody>
      </p:sp>
      <p:sp>
        <p:nvSpPr>
          <p:cNvPr id="369" name="TextBox 38"/>
          <p:cNvSpPr/>
          <p:nvPr/>
        </p:nvSpPr>
        <p:spPr>
          <a:xfrm>
            <a:off x="740160" y="6746760"/>
            <a:ext cx="5239800" cy="62820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Items like Shovel, Screw, Pipe, and Wash Basin (&lt;2% revenue) can be deprioritized</a:t>
            </a:r>
            <a:endParaRPr b="0" lang="en-GB" sz="1650" strike="noStrike" u="none">
              <a:solidFill>
                <a:srgbClr val="000000"/>
              </a:solidFill>
              <a:effectLst/>
              <a:uFillTx/>
              <a:latin typeface="Arial"/>
            </a:endParaRPr>
          </a:p>
        </p:txBody>
      </p:sp>
      <p:sp>
        <p:nvSpPr>
          <p:cNvPr id="370" name="TextBox 39"/>
          <p:cNvSpPr/>
          <p:nvPr/>
        </p:nvSpPr>
        <p:spPr>
          <a:xfrm>
            <a:off x="740160" y="7624080"/>
            <a:ext cx="5239800" cy="31392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This frees up ₹75K in working capital</a:t>
            </a:r>
            <a:endParaRPr b="0" lang="en-GB" sz="1650" strike="noStrike" u="none">
              <a:solidFill>
                <a:srgbClr val="000000"/>
              </a:solidFill>
              <a:effectLst/>
              <a:uFillTx/>
              <a:latin typeface="Arial"/>
            </a:endParaRPr>
          </a:p>
        </p:txBody>
      </p:sp>
      <p:grpSp>
        <p:nvGrpSpPr>
          <p:cNvPr id="371" name="Group 40"/>
          <p:cNvGrpSpPr/>
          <p:nvPr/>
        </p:nvGrpSpPr>
        <p:grpSpPr>
          <a:xfrm>
            <a:off x="6317280" y="6061320"/>
            <a:ext cx="5623920" cy="2716920"/>
            <a:chOff x="6317280" y="6061320"/>
            <a:chExt cx="5623920" cy="2716920"/>
          </a:xfrm>
        </p:grpSpPr>
        <p:sp>
          <p:nvSpPr>
            <p:cNvPr id="372" name="Freeform 41"/>
            <p:cNvSpPr/>
            <p:nvPr/>
          </p:nvSpPr>
          <p:spPr>
            <a:xfrm>
              <a:off x="6327000" y="6072120"/>
              <a:ext cx="5604840" cy="2695320"/>
            </a:xfrm>
            <a:custGeom>
              <a:avLst/>
              <a:gdLst>
                <a:gd name="textAreaLeft" fmla="*/ 0 w 5604840"/>
                <a:gd name="textAreaRight" fmla="*/ 5605560 w 5604840"/>
                <a:gd name="textAreaTop" fmla="*/ 0 h 2695320"/>
                <a:gd name="textAreaBottom" fmla="*/ 2696040 h 2695320"/>
              </a:gdLst>
              <a:ahLst/>
              <a:cxnLst/>
              <a:rect l="textAreaLeft" t="textAreaTop" r="textAreaRight" b="textAreaBottom"/>
              <a:pathLst>
                <a:path w="7474204" h="3594673">
                  <a:moveTo>
                    <a:pt x="0" y="37251"/>
                  </a:moveTo>
                  <a:cubicBezTo>
                    <a:pt x="0" y="16668"/>
                    <a:pt x="14732" y="0"/>
                    <a:pt x="32893" y="0"/>
                  </a:cubicBezTo>
                  <a:lnTo>
                    <a:pt x="7441311" y="0"/>
                  </a:lnTo>
                  <a:cubicBezTo>
                    <a:pt x="7459472" y="0"/>
                    <a:pt x="7474204" y="16668"/>
                    <a:pt x="7474204" y="37251"/>
                  </a:cubicBezTo>
                  <a:lnTo>
                    <a:pt x="7474204" y="3557421"/>
                  </a:lnTo>
                  <a:cubicBezTo>
                    <a:pt x="7474204" y="3578004"/>
                    <a:pt x="7459472" y="3594673"/>
                    <a:pt x="7441311" y="3594673"/>
                  </a:cubicBezTo>
                  <a:lnTo>
                    <a:pt x="32893" y="3594673"/>
                  </a:lnTo>
                  <a:cubicBezTo>
                    <a:pt x="14732" y="3594673"/>
                    <a:pt x="0" y="3578004"/>
                    <a:pt x="0" y="3557421"/>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73" name="Freeform 42"/>
            <p:cNvSpPr/>
            <p:nvPr/>
          </p:nvSpPr>
          <p:spPr>
            <a:xfrm>
              <a:off x="6317280" y="6061320"/>
              <a:ext cx="5623920" cy="2716920"/>
            </a:xfrm>
            <a:custGeom>
              <a:avLst/>
              <a:gdLst>
                <a:gd name="textAreaLeft" fmla="*/ 0 w 5623920"/>
                <a:gd name="textAreaRight" fmla="*/ 5624640 w 5623920"/>
                <a:gd name="textAreaTop" fmla="*/ 0 h 2716920"/>
                <a:gd name="textAreaBottom" fmla="*/ 2717640 h 2716920"/>
              </a:gdLst>
              <a:ahLst/>
              <a:cxnLst/>
              <a:rect l="textAreaLeft" t="textAreaTop" r="textAreaRight" b="textAreaBottom"/>
              <a:pathLst>
                <a:path w="7499604" h="3623663">
                  <a:moveTo>
                    <a:pt x="0" y="51746"/>
                  </a:moveTo>
                  <a:cubicBezTo>
                    <a:pt x="0" y="23191"/>
                    <a:pt x="20447" y="0"/>
                    <a:pt x="45593" y="0"/>
                  </a:cubicBezTo>
                  <a:lnTo>
                    <a:pt x="7454011" y="0"/>
                  </a:lnTo>
                  <a:lnTo>
                    <a:pt x="7454011" y="14495"/>
                  </a:lnTo>
                  <a:lnTo>
                    <a:pt x="7454011" y="0"/>
                  </a:lnTo>
                  <a:cubicBezTo>
                    <a:pt x="7479157" y="0"/>
                    <a:pt x="7499604" y="23191"/>
                    <a:pt x="7499604" y="51746"/>
                  </a:cubicBezTo>
                  <a:lnTo>
                    <a:pt x="7486904" y="51746"/>
                  </a:lnTo>
                  <a:lnTo>
                    <a:pt x="7499604" y="51746"/>
                  </a:lnTo>
                  <a:lnTo>
                    <a:pt x="7499604" y="3571916"/>
                  </a:lnTo>
                  <a:lnTo>
                    <a:pt x="7486904" y="3571916"/>
                  </a:lnTo>
                  <a:lnTo>
                    <a:pt x="7499604" y="3571916"/>
                  </a:lnTo>
                  <a:cubicBezTo>
                    <a:pt x="7499604" y="3600616"/>
                    <a:pt x="7479157" y="3623663"/>
                    <a:pt x="7454011" y="3623663"/>
                  </a:cubicBezTo>
                  <a:lnTo>
                    <a:pt x="7454011" y="3609168"/>
                  </a:lnTo>
                  <a:lnTo>
                    <a:pt x="7454011" y="3623663"/>
                  </a:lnTo>
                  <a:lnTo>
                    <a:pt x="45593" y="3623663"/>
                  </a:lnTo>
                  <a:lnTo>
                    <a:pt x="45593" y="3609168"/>
                  </a:lnTo>
                  <a:lnTo>
                    <a:pt x="45593" y="3623663"/>
                  </a:lnTo>
                  <a:cubicBezTo>
                    <a:pt x="20447" y="3623663"/>
                    <a:pt x="0" y="3600471"/>
                    <a:pt x="0" y="3571916"/>
                  </a:cubicBezTo>
                  <a:lnTo>
                    <a:pt x="0" y="51746"/>
                  </a:lnTo>
                  <a:lnTo>
                    <a:pt x="12700" y="51746"/>
                  </a:lnTo>
                  <a:lnTo>
                    <a:pt x="0" y="51746"/>
                  </a:lnTo>
                  <a:moveTo>
                    <a:pt x="25400" y="51746"/>
                  </a:moveTo>
                  <a:lnTo>
                    <a:pt x="25400" y="3571916"/>
                  </a:lnTo>
                  <a:lnTo>
                    <a:pt x="12700" y="3571916"/>
                  </a:lnTo>
                  <a:lnTo>
                    <a:pt x="25400" y="3571916"/>
                  </a:lnTo>
                  <a:cubicBezTo>
                    <a:pt x="25400" y="3584527"/>
                    <a:pt x="34417" y="3594673"/>
                    <a:pt x="45593" y="3594673"/>
                  </a:cubicBezTo>
                  <a:lnTo>
                    <a:pt x="7454011" y="3594673"/>
                  </a:lnTo>
                  <a:cubicBezTo>
                    <a:pt x="7465187" y="3594673"/>
                    <a:pt x="7474204" y="3584382"/>
                    <a:pt x="7474204" y="3571916"/>
                  </a:cubicBezTo>
                  <a:lnTo>
                    <a:pt x="7474204" y="51746"/>
                  </a:lnTo>
                  <a:cubicBezTo>
                    <a:pt x="7474204" y="39136"/>
                    <a:pt x="7465187" y="28989"/>
                    <a:pt x="7454011" y="28989"/>
                  </a:cubicBezTo>
                  <a:lnTo>
                    <a:pt x="45593" y="28989"/>
                  </a:lnTo>
                  <a:lnTo>
                    <a:pt x="45593" y="14495"/>
                  </a:lnTo>
                  <a:lnTo>
                    <a:pt x="45593" y="28989"/>
                  </a:lnTo>
                  <a:cubicBezTo>
                    <a:pt x="34417" y="28989"/>
                    <a:pt x="25400" y="39280"/>
                    <a:pt x="25400" y="51746"/>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74" name="Group 43"/>
          <p:cNvGrpSpPr/>
          <p:nvPr/>
        </p:nvGrpSpPr>
        <p:grpSpPr>
          <a:xfrm>
            <a:off x="6345720" y="6089760"/>
            <a:ext cx="5566680" cy="489600"/>
            <a:chOff x="6345720" y="6089760"/>
            <a:chExt cx="5566680" cy="489600"/>
          </a:xfrm>
        </p:grpSpPr>
        <p:sp>
          <p:nvSpPr>
            <p:cNvPr id="375" name="Freeform 44"/>
            <p:cNvSpPr/>
            <p:nvPr/>
          </p:nvSpPr>
          <p:spPr>
            <a:xfrm>
              <a:off x="6345720" y="6089760"/>
              <a:ext cx="5566680" cy="489600"/>
            </a:xfrm>
            <a:custGeom>
              <a:avLst/>
              <a:gdLst>
                <a:gd name="textAreaLeft" fmla="*/ 0 w 5566680"/>
                <a:gd name="textAreaRight" fmla="*/ 5567400 w 5566680"/>
                <a:gd name="textAreaTop" fmla="*/ 0 h 489600"/>
                <a:gd name="textAreaBottom" fmla="*/ 490320 h 489600"/>
              </a:gdLst>
              <a:ahLst/>
              <a:cxnLst/>
              <a:rect l="textAreaLeft" t="textAreaTop" r="textAreaRight" b="textAreaBottom"/>
              <a:pathLst>
                <a:path w="7423277" h="653796">
                  <a:moveTo>
                    <a:pt x="0" y="2159"/>
                  </a:moveTo>
                  <a:cubicBezTo>
                    <a:pt x="0" y="1016"/>
                    <a:pt x="1016" y="0"/>
                    <a:pt x="2159" y="0"/>
                  </a:cubicBezTo>
                  <a:lnTo>
                    <a:pt x="7421118" y="0"/>
                  </a:lnTo>
                  <a:cubicBezTo>
                    <a:pt x="7422388" y="0"/>
                    <a:pt x="7423277" y="1016"/>
                    <a:pt x="7423277" y="2159"/>
                  </a:cubicBezTo>
                  <a:lnTo>
                    <a:pt x="7423277" y="651637"/>
                  </a:lnTo>
                  <a:cubicBezTo>
                    <a:pt x="7423277" y="652907"/>
                    <a:pt x="7422262" y="653796"/>
                    <a:pt x="7421118"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76" name="Group 45"/>
          <p:cNvGrpSpPr/>
          <p:nvPr/>
        </p:nvGrpSpPr>
        <p:grpSpPr>
          <a:xfrm>
            <a:off x="11504880" y="6181560"/>
            <a:ext cx="244440" cy="305640"/>
            <a:chOff x="11504880" y="6181560"/>
            <a:chExt cx="244440" cy="305640"/>
          </a:xfrm>
        </p:grpSpPr>
        <p:sp>
          <p:nvSpPr>
            <p:cNvPr id="377" name="Freeform 46" descr="preencoded.png"/>
            <p:cNvSpPr/>
            <p:nvPr/>
          </p:nvSpPr>
          <p:spPr>
            <a:xfrm>
              <a:off x="11504880" y="6181560"/>
              <a:ext cx="244440" cy="305640"/>
            </a:xfrm>
            <a:custGeom>
              <a:avLst/>
              <a:gdLst>
                <a:gd name="textAreaLeft" fmla="*/ 0 w 244440"/>
                <a:gd name="textAreaRight" fmla="*/ 245160 w 244440"/>
                <a:gd name="textAreaTop" fmla="*/ 0 h 305640"/>
                <a:gd name="textAreaBottom" fmla="*/ 306360 h 305640"/>
              </a:gdLst>
              <a:ahLst/>
              <a:cxnLst/>
              <a:rect l="textAreaLeft" t="textAreaTop" r="textAreaRight" b="textAreaBottom"/>
              <a:pathLst>
                <a:path w="326771" h="408559">
                  <a:moveTo>
                    <a:pt x="0" y="0"/>
                  </a:moveTo>
                  <a:lnTo>
                    <a:pt x="326771" y="0"/>
                  </a:lnTo>
                  <a:lnTo>
                    <a:pt x="326771" y="408559"/>
                  </a:lnTo>
                  <a:lnTo>
                    <a:pt x="0" y="408559"/>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78" name="TextBox 47"/>
          <p:cNvSpPr/>
          <p:nvPr/>
        </p:nvSpPr>
        <p:spPr>
          <a:xfrm>
            <a:off x="6509160" y="6162840"/>
            <a:ext cx="4995000" cy="293760"/>
          </a:xfrm>
          <a:prstGeom prst="rect">
            <a:avLst/>
          </a:prstGeom>
          <a:noFill/>
          <a:ln w="0">
            <a:noFill/>
          </a:ln>
        </p:spPr>
        <p:style>
          <a:lnRef idx="0"/>
          <a:fillRef idx="0"/>
          <a:effectRef idx="0"/>
          <a:fontRef idx="minor"/>
        </p:style>
        <p:txBody>
          <a:bodyPr lIns="0" rIns="0" tIns="0" bIns="0" anchor="t">
            <a:spAutoFit/>
          </a:bodyPr>
          <a:p>
            <a:pPr defTabSz="914400">
              <a:lnSpc>
                <a:spcPts val="2316"/>
              </a:lnSpc>
            </a:pPr>
            <a:r>
              <a:rPr b="1" lang="en-US" sz="1829" strike="noStrike" u="none">
                <a:solidFill>
                  <a:srgbClr val="000000"/>
                </a:solidFill>
                <a:effectLst/>
                <a:uFillTx/>
                <a:latin typeface="Montserrat Bold"/>
                <a:ea typeface="Montserrat Bold"/>
              </a:rPr>
              <a:t>Predictive Modeling for Efficiency</a:t>
            </a:r>
            <a:endParaRPr b="0" lang="en-GB" sz="1829" strike="noStrike" u="none">
              <a:solidFill>
                <a:srgbClr val="000000"/>
              </a:solidFill>
              <a:effectLst/>
              <a:uFillTx/>
              <a:latin typeface="Arial"/>
            </a:endParaRPr>
          </a:p>
        </p:txBody>
      </p:sp>
      <p:grpSp>
        <p:nvGrpSpPr>
          <p:cNvPr id="379" name="Group 48"/>
          <p:cNvGrpSpPr/>
          <p:nvPr/>
        </p:nvGrpSpPr>
        <p:grpSpPr>
          <a:xfrm>
            <a:off x="12057840" y="6003720"/>
            <a:ext cx="5624280" cy="2774520"/>
            <a:chOff x="12057840" y="6003720"/>
            <a:chExt cx="5624280" cy="2774520"/>
          </a:xfrm>
        </p:grpSpPr>
        <p:sp>
          <p:nvSpPr>
            <p:cNvPr id="380" name="Freeform 49"/>
            <p:cNvSpPr/>
            <p:nvPr/>
          </p:nvSpPr>
          <p:spPr>
            <a:xfrm>
              <a:off x="12067200" y="6014880"/>
              <a:ext cx="5605200" cy="2752200"/>
            </a:xfrm>
            <a:custGeom>
              <a:avLst/>
              <a:gdLst>
                <a:gd name="textAreaLeft" fmla="*/ 0 w 5605200"/>
                <a:gd name="textAreaRight" fmla="*/ 5605920 w 5605200"/>
                <a:gd name="textAreaTop" fmla="*/ 0 h 2752200"/>
                <a:gd name="textAreaBottom" fmla="*/ 2752920 h 2752200"/>
              </a:gdLst>
              <a:ahLst/>
              <a:cxnLst/>
              <a:rect l="textAreaLeft" t="textAreaTop" r="textAreaRight" b="textAreaBottom"/>
              <a:pathLst>
                <a:path w="7474458" h="3670542">
                  <a:moveTo>
                    <a:pt x="0" y="38037"/>
                  </a:moveTo>
                  <a:cubicBezTo>
                    <a:pt x="0" y="17020"/>
                    <a:pt x="14732" y="0"/>
                    <a:pt x="32893" y="0"/>
                  </a:cubicBezTo>
                  <a:lnTo>
                    <a:pt x="7441565" y="0"/>
                  </a:lnTo>
                  <a:cubicBezTo>
                    <a:pt x="7459726" y="0"/>
                    <a:pt x="7474458" y="17020"/>
                    <a:pt x="7474458" y="38037"/>
                  </a:cubicBezTo>
                  <a:lnTo>
                    <a:pt x="7474458" y="3632504"/>
                  </a:lnTo>
                  <a:cubicBezTo>
                    <a:pt x="7474458" y="3653521"/>
                    <a:pt x="7459726" y="3670541"/>
                    <a:pt x="7441565" y="3670541"/>
                  </a:cubicBezTo>
                  <a:lnTo>
                    <a:pt x="32893" y="3670541"/>
                  </a:lnTo>
                  <a:cubicBezTo>
                    <a:pt x="14732" y="3670541"/>
                    <a:pt x="0" y="3653521"/>
                    <a:pt x="0" y="3632504"/>
                  </a:cubicBezTo>
                  <a:close/>
                </a:path>
              </a:pathLst>
            </a:custGeom>
            <a:gradFill rotWithShape="0">
              <a:gsLst>
                <a:gs pos="0">
                  <a:srgbClr val="cdffd8"/>
                </a:gs>
                <a:gs pos="100000">
                  <a:srgbClr val="94b9ff"/>
                </a:gs>
              </a:gsLst>
              <a:lin ang="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sp>
          <p:nvSpPr>
            <p:cNvPr id="381" name="Freeform 50"/>
            <p:cNvSpPr/>
            <p:nvPr/>
          </p:nvSpPr>
          <p:spPr>
            <a:xfrm>
              <a:off x="12057840" y="6003720"/>
              <a:ext cx="5624280" cy="2774520"/>
            </a:xfrm>
            <a:custGeom>
              <a:avLst/>
              <a:gdLst>
                <a:gd name="textAreaLeft" fmla="*/ 0 w 5624280"/>
                <a:gd name="textAreaRight" fmla="*/ 5625000 w 5624280"/>
                <a:gd name="textAreaTop" fmla="*/ 0 h 2774520"/>
                <a:gd name="textAreaBottom" fmla="*/ 2775240 h 2774520"/>
              </a:gdLst>
              <a:ahLst/>
              <a:cxnLst/>
              <a:rect l="textAreaLeft" t="textAreaTop" r="textAreaRight" b="textAreaBottom"/>
              <a:pathLst>
                <a:path w="7499858" h="3700143">
                  <a:moveTo>
                    <a:pt x="0" y="52838"/>
                  </a:moveTo>
                  <a:cubicBezTo>
                    <a:pt x="0" y="23681"/>
                    <a:pt x="20447" y="0"/>
                    <a:pt x="45593" y="0"/>
                  </a:cubicBezTo>
                  <a:lnTo>
                    <a:pt x="7454265" y="0"/>
                  </a:lnTo>
                  <a:lnTo>
                    <a:pt x="7454265" y="14801"/>
                  </a:lnTo>
                  <a:lnTo>
                    <a:pt x="7454265" y="0"/>
                  </a:lnTo>
                  <a:cubicBezTo>
                    <a:pt x="7479411" y="0"/>
                    <a:pt x="7499858" y="23681"/>
                    <a:pt x="7499858" y="52838"/>
                  </a:cubicBezTo>
                  <a:lnTo>
                    <a:pt x="7487158" y="52838"/>
                  </a:lnTo>
                  <a:lnTo>
                    <a:pt x="7499858" y="52838"/>
                  </a:lnTo>
                  <a:lnTo>
                    <a:pt x="7499858" y="3647305"/>
                  </a:lnTo>
                  <a:lnTo>
                    <a:pt x="7487158" y="3647305"/>
                  </a:lnTo>
                  <a:lnTo>
                    <a:pt x="7499858" y="3647305"/>
                  </a:lnTo>
                  <a:cubicBezTo>
                    <a:pt x="7499858" y="3676610"/>
                    <a:pt x="7479411" y="3700143"/>
                    <a:pt x="7454265" y="3700143"/>
                  </a:cubicBezTo>
                  <a:lnTo>
                    <a:pt x="7454265" y="3685342"/>
                  </a:lnTo>
                  <a:lnTo>
                    <a:pt x="7454265" y="3700143"/>
                  </a:lnTo>
                  <a:lnTo>
                    <a:pt x="45593" y="3700143"/>
                  </a:lnTo>
                  <a:lnTo>
                    <a:pt x="45593" y="3685342"/>
                  </a:lnTo>
                  <a:lnTo>
                    <a:pt x="45593" y="3700143"/>
                  </a:lnTo>
                  <a:cubicBezTo>
                    <a:pt x="20447" y="3700143"/>
                    <a:pt x="0" y="3676462"/>
                    <a:pt x="0" y="3647305"/>
                  </a:cubicBezTo>
                  <a:lnTo>
                    <a:pt x="0" y="52838"/>
                  </a:lnTo>
                  <a:lnTo>
                    <a:pt x="12700" y="52838"/>
                  </a:lnTo>
                  <a:lnTo>
                    <a:pt x="0" y="52838"/>
                  </a:lnTo>
                  <a:moveTo>
                    <a:pt x="25400" y="52838"/>
                  </a:moveTo>
                  <a:lnTo>
                    <a:pt x="25400" y="3647305"/>
                  </a:lnTo>
                  <a:lnTo>
                    <a:pt x="12700" y="3647305"/>
                  </a:lnTo>
                  <a:lnTo>
                    <a:pt x="25400" y="3647305"/>
                  </a:lnTo>
                  <a:cubicBezTo>
                    <a:pt x="25400" y="3660181"/>
                    <a:pt x="34417" y="3670542"/>
                    <a:pt x="45593" y="3670542"/>
                  </a:cubicBezTo>
                  <a:lnTo>
                    <a:pt x="7454265" y="3670542"/>
                  </a:lnTo>
                  <a:cubicBezTo>
                    <a:pt x="7465441" y="3670542"/>
                    <a:pt x="7474458" y="3660034"/>
                    <a:pt x="7474458" y="3647305"/>
                  </a:cubicBezTo>
                  <a:lnTo>
                    <a:pt x="7474458" y="52838"/>
                  </a:lnTo>
                  <a:cubicBezTo>
                    <a:pt x="7474458" y="39962"/>
                    <a:pt x="7465441" y="29601"/>
                    <a:pt x="7454265" y="29601"/>
                  </a:cubicBezTo>
                  <a:lnTo>
                    <a:pt x="45593" y="29601"/>
                  </a:lnTo>
                  <a:lnTo>
                    <a:pt x="45593" y="14801"/>
                  </a:lnTo>
                  <a:lnTo>
                    <a:pt x="45593" y="29601"/>
                  </a:lnTo>
                  <a:cubicBezTo>
                    <a:pt x="34417" y="29601"/>
                    <a:pt x="25400" y="40110"/>
                    <a:pt x="25400" y="52838"/>
                  </a:cubicBezTo>
                  <a:close/>
                </a:path>
              </a:pathLst>
            </a:custGeom>
            <a:solidFill>
              <a:srgbClr val="d8d4d4"/>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382" name="Group 51"/>
          <p:cNvGrpSpPr/>
          <p:nvPr/>
        </p:nvGrpSpPr>
        <p:grpSpPr>
          <a:xfrm>
            <a:off x="12115080" y="6089760"/>
            <a:ext cx="5567040" cy="489600"/>
            <a:chOff x="12115080" y="6089760"/>
            <a:chExt cx="5567040" cy="489600"/>
          </a:xfrm>
        </p:grpSpPr>
        <p:sp>
          <p:nvSpPr>
            <p:cNvPr id="383" name="Freeform 52"/>
            <p:cNvSpPr/>
            <p:nvPr/>
          </p:nvSpPr>
          <p:spPr>
            <a:xfrm>
              <a:off x="12115080" y="6089760"/>
              <a:ext cx="5567040" cy="489600"/>
            </a:xfrm>
            <a:custGeom>
              <a:avLst/>
              <a:gdLst>
                <a:gd name="textAreaLeft" fmla="*/ 0 w 5567040"/>
                <a:gd name="textAreaRight" fmla="*/ 5567760 w 5567040"/>
                <a:gd name="textAreaTop" fmla="*/ 0 h 489600"/>
                <a:gd name="textAreaBottom" fmla="*/ 490320 h 489600"/>
              </a:gdLst>
              <a:ahLst/>
              <a:cxnLst/>
              <a:rect l="textAreaLeft" t="textAreaTop" r="textAreaRight" b="textAreaBottom"/>
              <a:pathLst>
                <a:path w="7423531" h="653796">
                  <a:moveTo>
                    <a:pt x="0" y="2159"/>
                  </a:moveTo>
                  <a:cubicBezTo>
                    <a:pt x="0" y="1016"/>
                    <a:pt x="1016" y="0"/>
                    <a:pt x="2159" y="0"/>
                  </a:cubicBezTo>
                  <a:lnTo>
                    <a:pt x="7421372" y="0"/>
                  </a:lnTo>
                  <a:cubicBezTo>
                    <a:pt x="7422642" y="0"/>
                    <a:pt x="7423531" y="1016"/>
                    <a:pt x="7423531" y="2159"/>
                  </a:cubicBezTo>
                  <a:lnTo>
                    <a:pt x="7423531" y="651637"/>
                  </a:lnTo>
                  <a:cubicBezTo>
                    <a:pt x="7423531" y="652907"/>
                    <a:pt x="7422515" y="653796"/>
                    <a:pt x="7421372" y="653796"/>
                  </a:cubicBezTo>
                  <a:lnTo>
                    <a:pt x="2159" y="653796"/>
                  </a:lnTo>
                  <a:cubicBezTo>
                    <a:pt x="889" y="653796"/>
                    <a:pt x="0" y="652780"/>
                    <a:pt x="0" y="65163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84" name="TextBox 53"/>
          <p:cNvSpPr/>
          <p:nvPr/>
        </p:nvSpPr>
        <p:spPr>
          <a:xfrm>
            <a:off x="12306960" y="6209280"/>
            <a:ext cx="3395160" cy="325800"/>
          </a:xfrm>
          <a:prstGeom prst="rect">
            <a:avLst/>
          </a:prstGeom>
          <a:noFill/>
          <a:ln w="0">
            <a:noFill/>
          </a:ln>
        </p:spPr>
        <p:style>
          <a:lnRef idx="0"/>
          <a:fillRef idx="0"/>
          <a:effectRef idx="0"/>
          <a:fontRef idx="minor"/>
        </p:style>
        <p:txBody>
          <a:bodyPr lIns="0" rIns="0" tIns="0" bIns="0" anchor="t">
            <a:spAutoFit/>
          </a:bodyPr>
          <a:p>
            <a:pPr defTabSz="914400">
              <a:lnSpc>
                <a:spcPts val="2568"/>
              </a:lnSpc>
            </a:pPr>
            <a:r>
              <a:rPr b="1" lang="en-US" sz="2040" strike="noStrike" u="none">
                <a:solidFill>
                  <a:srgbClr val="000000"/>
                </a:solidFill>
                <a:effectLst/>
                <a:uFillTx/>
                <a:latin typeface="Montserrat Bold"/>
                <a:ea typeface="Montserrat Bold"/>
              </a:rPr>
              <a:t>Seasonal Trends</a:t>
            </a:r>
            <a:endParaRPr b="0" lang="en-GB" sz="2040" strike="noStrike" u="none">
              <a:solidFill>
                <a:srgbClr val="000000"/>
              </a:solidFill>
              <a:effectLst/>
              <a:uFillTx/>
              <a:latin typeface="Arial"/>
            </a:endParaRPr>
          </a:p>
        </p:txBody>
      </p:sp>
      <p:sp>
        <p:nvSpPr>
          <p:cNvPr id="385" name="TextBox 54"/>
          <p:cNvSpPr/>
          <p:nvPr/>
        </p:nvSpPr>
        <p:spPr>
          <a:xfrm>
            <a:off x="12180960" y="6847200"/>
            <a:ext cx="5240160" cy="31392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Significant sales drop of 25-32% in winter</a:t>
            </a:r>
            <a:endParaRPr b="0" lang="en-GB" sz="1650" strike="noStrike" u="none">
              <a:solidFill>
                <a:srgbClr val="000000"/>
              </a:solidFill>
              <a:effectLst/>
              <a:uFillTx/>
              <a:latin typeface="Arial"/>
            </a:endParaRPr>
          </a:p>
        </p:txBody>
      </p:sp>
      <p:sp>
        <p:nvSpPr>
          <p:cNvPr id="386" name="TextBox 55"/>
          <p:cNvSpPr/>
          <p:nvPr/>
        </p:nvSpPr>
        <p:spPr>
          <a:xfrm>
            <a:off x="12180960" y="7292880"/>
            <a:ext cx="5240160" cy="62820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475"/>
              </a:lnSpc>
              <a:buClr>
                <a:srgbClr val="000000"/>
              </a:buClr>
              <a:buFont typeface="Arial"/>
              <a:buChar char="•"/>
            </a:pPr>
            <a:r>
              <a:rPr b="1" lang="en-US" sz="1650" strike="noStrike" u="none">
                <a:solidFill>
                  <a:srgbClr val="000000"/>
                </a:solidFill>
                <a:effectLst/>
                <a:uFillTx/>
                <a:latin typeface="Source Han Sans JP Bold"/>
                <a:ea typeface="Source Han Sans JP Bold"/>
              </a:rPr>
              <a:t>85% revenue decline from October to November</a:t>
            </a:r>
            <a:endParaRPr b="0" lang="en-GB" sz="1650" strike="noStrike" u="none">
              <a:solidFill>
                <a:srgbClr val="000000"/>
              </a:solidFill>
              <a:effectLst/>
              <a:uFillTx/>
              <a:latin typeface="Arial"/>
            </a:endParaRPr>
          </a:p>
        </p:txBody>
      </p:sp>
      <p:sp>
        <p:nvSpPr>
          <p:cNvPr id="387" name="TextBox 56"/>
          <p:cNvSpPr/>
          <p:nvPr/>
        </p:nvSpPr>
        <p:spPr>
          <a:xfrm>
            <a:off x="12180960" y="7869240"/>
            <a:ext cx="5240160" cy="590040"/>
          </a:xfrm>
          <a:prstGeom prst="rect">
            <a:avLst/>
          </a:prstGeom>
          <a:noFill/>
          <a:ln w="0">
            <a:noFill/>
          </a:ln>
        </p:spPr>
        <p:style>
          <a:lnRef idx="0"/>
          <a:fillRef idx="0"/>
          <a:effectRef idx="0"/>
          <a:fontRef idx="minor"/>
        </p:style>
        <p:txBody>
          <a:bodyPr lIns="0" rIns="0" tIns="0" bIns="0" anchor="t">
            <a:spAutoFit/>
          </a:bodyPr>
          <a:p>
            <a:pPr lvl="1" marL="334800" indent="-167400" defTabSz="914400">
              <a:lnSpc>
                <a:spcPts val="2324"/>
              </a:lnSpc>
              <a:buClr>
                <a:srgbClr val="000000"/>
              </a:buClr>
              <a:buFont typeface="Arial"/>
              <a:buChar char="•"/>
            </a:pPr>
            <a:r>
              <a:rPr b="1" lang="en-US" sz="1550" strike="noStrike" u="none">
                <a:solidFill>
                  <a:srgbClr val="000000"/>
                </a:solidFill>
                <a:effectLst/>
                <a:uFillTx/>
                <a:latin typeface="Source Han Sans JP Bold"/>
                <a:ea typeface="Source Han Sans JP Bold"/>
              </a:rPr>
              <a:t>Adjusting procurement can save ₹2.2 lakh in capital and ₹4.4K/month in storage</a:t>
            </a:r>
            <a:endParaRPr b="0" lang="en-GB" sz="1550" strike="noStrike" u="none">
              <a:solidFill>
                <a:srgbClr val="000000"/>
              </a:solidFill>
              <a:effectLst/>
              <a:uFillTx/>
              <a:latin typeface="Arial"/>
            </a:endParaRPr>
          </a:p>
        </p:txBody>
      </p:sp>
      <p:sp>
        <p:nvSpPr>
          <p:cNvPr id="388" name="TextBox 57"/>
          <p:cNvSpPr/>
          <p:nvPr/>
        </p:nvSpPr>
        <p:spPr>
          <a:xfrm>
            <a:off x="888840" y="2874240"/>
            <a:ext cx="3921840" cy="325800"/>
          </a:xfrm>
          <a:prstGeom prst="rect">
            <a:avLst/>
          </a:prstGeom>
          <a:noFill/>
          <a:ln w="0">
            <a:noFill/>
          </a:ln>
        </p:spPr>
        <p:style>
          <a:lnRef idx="0"/>
          <a:fillRef idx="0"/>
          <a:effectRef idx="0"/>
          <a:fontRef idx="minor"/>
        </p:style>
        <p:txBody>
          <a:bodyPr lIns="0" rIns="0" tIns="0" bIns="0" anchor="t">
            <a:spAutoFit/>
          </a:bodyPr>
          <a:p>
            <a:pPr defTabSz="914400">
              <a:lnSpc>
                <a:spcPts val="2568"/>
              </a:lnSpc>
            </a:pPr>
            <a:r>
              <a:rPr b="1" lang="en-US" sz="2040" strike="noStrike" u="none">
                <a:solidFill>
                  <a:srgbClr val="000000"/>
                </a:solidFill>
                <a:effectLst/>
                <a:uFillTx/>
                <a:latin typeface="Montserrat Bold"/>
                <a:ea typeface="Montserrat Bold"/>
              </a:rPr>
              <a:t>Product Correlation</a:t>
            </a:r>
            <a:endParaRPr b="0" lang="en-GB" sz="2040" strike="noStrike" u="none">
              <a:solidFill>
                <a:srgbClr val="000000"/>
              </a:solidFill>
              <a:effectLst/>
              <a:uFillTx/>
              <a:latin typeface="Arial"/>
            </a:endParaRPr>
          </a:p>
        </p:txBody>
      </p:sp>
      <p:sp>
        <p:nvSpPr>
          <p:cNvPr id="389" name="TextBox 58"/>
          <p:cNvSpPr/>
          <p:nvPr/>
        </p:nvSpPr>
        <p:spPr>
          <a:xfrm>
            <a:off x="768960" y="9048600"/>
            <a:ext cx="5239800" cy="208800"/>
          </a:xfrm>
          <a:prstGeom prst="rect">
            <a:avLst/>
          </a:prstGeom>
          <a:noFill/>
          <a:ln w="0">
            <a:noFill/>
          </a:ln>
        </p:spPr>
        <p:style>
          <a:lnRef idx="0"/>
          <a:fillRef idx="0"/>
          <a:effectRef idx="0"/>
          <a:fontRef idx="minor"/>
        </p:style>
        <p:txBody>
          <a:bodyPr lIns="0" rIns="0" tIns="0" bIns="0" anchor="t">
            <a:spAutoFit/>
          </a:bodyPr>
          <a:p>
            <a:pPr defTabSz="914400">
              <a:lnSpc>
                <a:spcPts val="1874"/>
              </a:lnSpc>
            </a:pPr>
            <a:endParaRPr b="0" lang="en-US" sz="1800" strike="noStrike" u="none">
              <a:solidFill>
                <a:schemeClr val="dk1"/>
              </a:solidFill>
              <a:effectLst/>
              <a:uFillTx/>
              <a:latin typeface="Calibri"/>
            </a:endParaRPr>
          </a:p>
        </p:txBody>
      </p:sp>
      <p:grpSp>
        <p:nvGrpSpPr>
          <p:cNvPr id="390" name="Group 59"/>
          <p:cNvGrpSpPr/>
          <p:nvPr/>
        </p:nvGrpSpPr>
        <p:grpSpPr>
          <a:xfrm>
            <a:off x="5611680" y="6157440"/>
            <a:ext cx="244440" cy="305640"/>
            <a:chOff x="5611680" y="6157440"/>
            <a:chExt cx="244440" cy="305640"/>
          </a:xfrm>
        </p:grpSpPr>
        <p:sp>
          <p:nvSpPr>
            <p:cNvPr id="391" name="Freeform 60" descr="preencoded.png"/>
            <p:cNvSpPr/>
            <p:nvPr/>
          </p:nvSpPr>
          <p:spPr>
            <a:xfrm>
              <a:off x="5611680" y="6157440"/>
              <a:ext cx="244440" cy="305640"/>
            </a:xfrm>
            <a:custGeom>
              <a:avLst/>
              <a:gdLst>
                <a:gd name="textAreaLeft" fmla="*/ 0 w 244440"/>
                <a:gd name="textAreaRight" fmla="*/ 245160 w 244440"/>
                <a:gd name="textAreaTop" fmla="*/ 0 h 305640"/>
                <a:gd name="textAreaBottom" fmla="*/ 306360 h 305640"/>
              </a:gdLst>
              <a:ahLst/>
              <a:cxnLst/>
              <a:rect l="textAreaLeft" t="textAreaTop" r="textAreaRight" b="textAreaBottom"/>
              <a:pathLst>
                <a:path w="326771" h="408559">
                  <a:moveTo>
                    <a:pt x="0" y="0"/>
                  </a:moveTo>
                  <a:lnTo>
                    <a:pt x="326771" y="0"/>
                  </a:lnTo>
                  <a:lnTo>
                    <a:pt x="326771" y="408559"/>
                  </a:lnTo>
                  <a:lnTo>
                    <a:pt x="0" y="408559"/>
                  </a:lnTo>
                  <a:lnTo>
                    <a:pt x="0" y="0"/>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392" name="TextBox 61"/>
          <p:cNvSpPr/>
          <p:nvPr/>
        </p:nvSpPr>
        <p:spPr>
          <a:xfrm>
            <a:off x="6413400" y="6770520"/>
            <a:ext cx="5623920" cy="80748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120"/>
              </a:lnSpc>
              <a:buClr>
                <a:srgbClr val="000000"/>
              </a:buClr>
              <a:buFont typeface="Arial"/>
              <a:buChar char="•"/>
            </a:pPr>
            <a:r>
              <a:rPr b="1" lang="en-US" sz="1650" strike="noStrike" u="none">
                <a:solidFill>
                  <a:srgbClr val="000000"/>
                </a:solidFill>
                <a:effectLst/>
                <a:uFillTx/>
                <a:latin typeface="Montserrat Bold"/>
                <a:ea typeface="Montserrat Bold"/>
              </a:rPr>
              <a:t>Tiles deadstock reduced by 70% using linear regression (69.9% accurate), unlocking ₹1.42 lakh in blocked capital.</a:t>
            </a:r>
            <a:endParaRPr b="0" lang="en-GB" sz="1650" strike="noStrike" u="none">
              <a:solidFill>
                <a:srgbClr val="000000"/>
              </a:solidFill>
              <a:effectLst/>
              <a:uFillTx/>
              <a:latin typeface="Arial"/>
            </a:endParaRPr>
          </a:p>
        </p:txBody>
      </p:sp>
      <p:sp>
        <p:nvSpPr>
          <p:cNvPr id="393" name="TextBox 62"/>
          <p:cNvSpPr/>
          <p:nvPr/>
        </p:nvSpPr>
        <p:spPr>
          <a:xfrm>
            <a:off x="768960" y="3408480"/>
            <a:ext cx="4524480" cy="524520"/>
          </a:xfrm>
          <a:prstGeom prst="rect">
            <a:avLst/>
          </a:prstGeom>
          <a:noFill/>
          <a:ln w="0">
            <a:noFill/>
          </a:ln>
        </p:spPr>
        <p:style>
          <a:lnRef idx="0"/>
          <a:fillRef idx="0"/>
          <a:effectRef idx="0"/>
          <a:fontRef idx="minor"/>
        </p:style>
        <p:txBody>
          <a:bodyPr lIns="0" rIns="0" tIns="0" bIns="0" anchor="t">
            <a:spAutoFit/>
          </a:bodyPr>
          <a:p>
            <a:pPr lvl="1" marL="347040" indent="-173520" defTabSz="914400">
              <a:lnSpc>
                <a:spcPts val="2066"/>
              </a:lnSpc>
              <a:buClr>
                <a:srgbClr val="000000"/>
              </a:buClr>
              <a:buFont typeface="Arial"/>
              <a:buChar char="•"/>
            </a:pPr>
            <a:r>
              <a:rPr b="1" lang="en-US" sz="1600" strike="noStrike" u="none">
                <a:solidFill>
                  <a:srgbClr val="000000"/>
                </a:solidFill>
                <a:effectLst/>
                <a:uFillTx/>
                <a:latin typeface="Montserrat Bold"/>
                <a:ea typeface="Montserrat Bold"/>
              </a:rPr>
              <a:t>Cement and Bricks (r=0.73) are often bought together</a:t>
            </a:r>
            <a:endParaRPr b="0" lang="en-GB" sz="1600" strike="noStrike" u="none">
              <a:solidFill>
                <a:srgbClr val="000000"/>
              </a:solidFill>
              <a:effectLst/>
              <a:uFillTx/>
              <a:latin typeface="Arial"/>
            </a:endParaRPr>
          </a:p>
        </p:txBody>
      </p:sp>
      <p:sp>
        <p:nvSpPr>
          <p:cNvPr id="394" name="TextBox 63"/>
          <p:cNvSpPr/>
          <p:nvPr/>
        </p:nvSpPr>
        <p:spPr>
          <a:xfrm>
            <a:off x="740160" y="4221720"/>
            <a:ext cx="5156640" cy="506160"/>
          </a:xfrm>
          <a:prstGeom prst="rect">
            <a:avLst/>
          </a:prstGeom>
          <a:noFill/>
          <a:ln w="0">
            <a:noFill/>
          </a:ln>
        </p:spPr>
        <p:style>
          <a:lnRef idx="0"/>
          <a:fillRef idx="0"/>
          <a:effectRef idx="0"/>
          <a:fontRef idx="minor"/>
        </p:style>
        <p:txBody>
          <a:bodyPr lIns="0" rIns="0" tIns="0" bIns="0" anchor="t">
            <a:spAutoFit/>
          </a:bodyPr>
          <a:p>
            <a:pPr lvl="1" marL="334800" indent="-167400" defTabSz="914400">
              <a:lnSpc>
                <a:spcPts val="1993"/>
              </a:lnSpc>
              <a:buClr>
                <a:srgbClr val="000000"/>
              </a:buClr>
              <a:buFont typeface="Arial"/>
              <a:buChar char="•"/>
            </a:pPr>
            <a:r>
              <a:rPr b="1" lang="en-US" sz="1550" strike="noStrike" u="none">
                <a:solidFill>
                  <a:srgbClr val="000000"/>
                </a:solidFill>
                <a:effectLst/>
                <a:uFillTx/>
                <a:latin typeface="Montserrat Bold"/>
                <a:ea typeface="Montserrat Bold"/>
              </a:rPr>
              <a:t>Indicates bundling opportunities for independent items like Screw, Shovel, and Tanks</a:t>
            </a:r>
            <a:endParaRPr b="0" lang="en-GB" sz="1550" strike="noStrike" u="none">
              <a:solidFill>
                <a:srgbClr val="000000"/>
              </a:solidFill>
              <a:effectLst/>
              <a:uFillTx/>
              <a:latin typeface="Arial"/>
            </a:endParaRPr>
          </a:p>
        </p:txBody>
      </p:sp>
      <p:sp>
        <p:nvSpPr>
          <p:cNvPr id="395" name="TextBox 64"/>
          <p:cNvSpPr/>
          <p:nvPr/>
        </p:nvSpPr>
        <p:spPr>
          <a:xfrm>
            <a:off x="12143520" y="4148640"/>
            <a:ext cx="5623920" cy="53820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120"/>
              </a:lnSpc>
              <a:buClr>
                <a:srgbClr val="000000"/>
              </a:buClr>
              <a:buFont typeface="Arial"/>
              <a:buChar char="•"/>
            </a:pPr>
            <a:r>
              <a:rPr b="1" lang="en-US" sz="1650" strike="noStrike" u="none">
                <a:solidFill>
                  <a:srgbClr val="000000"/>
                </a:solidFill>
                <a:effectLst/>
                <a:uFillTx/>
                <a:latin typeface="Montserrat Bold"/>
                <a:ea typeface="Montserrat Bold"/>
              </a:rPr>
              <a:t>Screw(0.71) and Wash Basin (≈ 0.93) vs Low CV (&lt; 0.5): Cement, Bricks, Paint, Tiles</a:t>
            </a:r>
            <a:endParaRPr b="0" lang="en-GB" sz="1650" strike="noStrike" u="none">
              <a:solidFill>
                <a:srgbClr val="000000"/>
              </a:solidFill>
              <a:effectLst/>
              <a:uFillTx/>
              <a:latin typeface="Arial"/>
            </a:endParaRPr>
          </a:p>
        </p:txBody>
      </p:sp>
      <p:sp>
        <p:nvSpPr>
          <p:cNvPr id="396" name="TextBox 65"/>
          <p:cNvSpPr/>
          <p:nvPr/>
        </p:nvSpPr>
        <p:spPr>
          <a:xfrm>
            <a:off x="12180960" y="4831560"/>
            <a:ext cx="5623920" cy="538200"/>
          </a:xfrm>
          <a:prstGeom prst="rect">
            <a:avLst/>
          </a:prstGeom>
          <a:noFill/>
          <a:ln w="0">
            <a:noFill/>
          </a:ln>
        </p:spPr>
        <p:style>
          <a:lnRef idx="0"/>
          <a:fillRef idx="0"/>
          <a:effectRef idx="0"/>
          <a:fontRef idx="minor"/>
        </p:style>
        <p:txBody>
          <a:bodyPr lIns="0" rIns="0" tIns="0" bIns="0" anchor="t">
            <a:spAutoFit/>
          </a:bodyPr>
          <a:p>
            <a:pPr lvl="1" marL="356400" indent="-178200" defTabSz="914400">
              <a:lnSpc>
                <a:spcPts val="2120"/>
              </a:lnSpc>
              <a:buClr>
                <a:srgbClr val="000000"/>
              </a:buClr>
              <a:buFont typeface="Arial"/>
              <a:buChar char="•"/>
            </a:pPr>
            <a:r>
              <a:rPr b="1" lang="en-US" sz="1650" strike="noStrike" u="none">
                <a:solidFill>
                  <a:srgbClr val="000000"/>
                </a:solidFill>
                <a:effectLst/>
                <a:uFillTx/>
                <a:latin typeface="Montserrat Bold"/>
                <a:ea typeface="Montserrat Bold"/>
              </a:rPr>
              <a:t>shows 3rd business problem of unrelated items in the shop</a:t>
            </a:r>
            <a:endParaRPr b="0" lang="en-GB" sz="1650" strike="noStrike" u="none">
              <a:solidFill>
                <a:srgbClr val="000000"/>
              </a:solidFill>
              <a:effectLst/>
              <a:uFillTx/>
              <a:latin typeface="Arial"/>
            </a:endParaRPr>
          </a:p>
        </p:txBody>
      </p:sp>
      <p:sp>
        <p:nvSpPr>
          <p:cNvPr id="397" name="TextBox 66"/>
          <p:cNvSpPr/>
          <p:nvPr/>
        </p:nvSpPr>
        <p:spPr>
          <a:xfrm>
            <a:off x="6341400" y="7886520"/>
            <a:ext cx="5623920" cy="285480"/>
          </a:xfrm>
          <a:prstGeom prst="rect">
            <a:avLst/>
          </a:prstGeom>
          <a:noFill/>
          <a:ln w="0">
            <a:noFill/>
          </a:ln>
        </p:spPr>
        <p:style>
          <a:lnRef idx="0"/>
          <a:fillRef idx="0"/>
          <a:effectRef idx="0"/>
          <a:fontRef idx="minor"/>
        </p:style>
        <p:txBody>
          <a:bodyPr lIns="0" rIns="0" tIns="0" bIns="0" anchor="t">
            <a:spAutoFit/>
          </a:bodyPr>
          <a:p>
            <a:pPr lvl="1" marL="378000" indent="-189000" defTabSz="914400">
              <a:lnSpc>
                <a:spcPts val="2248"/>
              </a:lnSpc>
              <a:buClr>
                <a:srgbClr val="000000"/>
              </a:buClr>
              <a:buFont typeface="Arial"/>
              <a:buChar char="•"/>
            </a:pPr>
            <a:r>
              <a:rPr b="1" lang="en-US" sz="1750" strike="noStrike" u="none">
                <a:solidFill>
                  <a:srgbClr val="000000"/>
                </a:solidFill>
                <a:effectLst/>
                <a:uFillTx/>
                <a:latin typeface="Montserrat Bold"/>
                <a:ea typeface="Montserrat Bold"/>
              </a:rPr>
              <a:t>It will reduce storage and transportation cost</a:t>
            </a:r>
            <a:endParaRPr b="0" lang="en-GB" sz="175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16" dur="indefinite" restart="never" nodeType="tmRoot">
          <p:childTnLst>
            <p:seq>
              <p:cTn id="417" dur="indefinite" nodeType="mainSeq">
                <p:childTnLst>
                  <p:par>
                    <p:cTn id="418" fill="hold">
                      <p:stCondLst>
                        <p:cond delay="0"/>
                      </p:stCondLst>
                      <p:childTnLst>
                        <p:par>
                          <p:cTn id="419" fill="hold">
                            <p:stCondLst>
                              <p:cond delay="0"/>
                            </p:stCondLst>
                            <p:childTnLst>
                              <p:par>
                                <p:cTn id="420" nodeType="afterEffect" fill="hold" presetClass="entr" presetID="5" presetSubtype="10">
                                  <p:stCondLst>
                                    <p:cond delay="300"/>
                                  </p:stCondLst>
                                  <p:childTnLst>
                                    <p:set>
                                      <p:cBhvr>
                                        <p:cTn id="421" dur="3" fill="hold">
                                          <p:stCondLst>
                                            <p:cond delay="0"/>
                                          </p:stCondLst>
                                        </p:cTn>
                                        <p:tgtEl>
                                          <p:spTgt spid="335"/>
                                        </p:tgtEl>
                                        <p:attrNameLst>
                                          <p:attrName>style.visibility</p:attrName>
                                        </p:attrNameLst>
                                      </p:cBhvr>
                                      <p:to>
                                        <p:strVal val="visible"/>
                                      </p:to>
                                    </p:set>
                                    <p:animEffect filter="checkerboard(across)" transition="in">
                                      <p:cBhvr additive="repl">
                                        <p:cTn id="422" dur="151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8" name="Group 2"/>
          <p:cNvGrpSpPr/>
          <p:nvPr/>
        </p:nvGrpSpPr>
        <p:grpSpPr>
          <a:xfrm>
            <a:off x="0" y="0"/>
            <a:ext cx="18287280" cy="10286280"/>
            <a:chOff x="0" y="0"/>
            <a:chExt cx="18287280" cy="10286280"/>
          </a:xfrm>
        </p:grpSpPr>
        <p:sp>
          <p:nvSpPr>
            <p:cNvPr id="399" name="Freeform 3"/>
            <p:cNvSpPr/>
            <p:nvPr/>
          </p:nvSpPr>
          <p:spPr>
            <a:xfrm>
              <a:off x="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solidFill>
              <a:srgbClr val="ededed"/>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grpSp>
        <p:nvGrpSpPr>
          <p:cNvPr id="400" name="Group 4"/>
          <p:cNvGrpSpPr/>
          <p:nvPr/>
        </p:nvGrpSpPr>
        <p:grpSpPr>
          <a:xfrm>
            <a:off x="276480" y="0"/>
            <a:ext cx="18287280" cy="10286280"/>
            <a:chOff x="276480" y="0"/>
            <a:chExt cx="18287280" cy="10286280"/>
          </a:xfrm>
        </p:grpSpPr>
        <p:sp>
          <p:nvSpPr>
            <p:cNvPr id="401" name="Freeform 5"/>
            <p:cNvSpPr/>
            <p:nvPr/>
          </p:nvSpPr>
          <p:spPr>
            <a:xfrm>
              <a:off x="276480" y="0"/>
              <a:ext cx="18287280" cy="10286280"/>
            </a:xfrm>
            <a:custGeom>
              <a:avLst/>
              <a:gdLst>
                <a:gd name="textAreaLeft" fmla="*/ 0 w 18287280"/>
                <a:gd name="textAreaRight" fmla="*/ 18288000 w 18287280"/>
                <a:gd name="textAreaTop" fmla="*/ 0 h 10286280"/>
                <a:gd name="textAreaBottom" fmla="*/ 10287000 h 10286280"/>
              </a:gdLst>
              <a:ahLst/>
              <a:cxnLst/>
              <a:rect l="textAreaLeft" t="textAreaTop" r="textAreaRight" b="textAreaBottom"/>
              <a:pathLst>
                <a:path w="24384000" h="13716000">
                  <a:moveTo>
                    <a:pt x="0" y="0"/>
                  </a:moveTo>
                  <a:lnTo>
                    <a:pt x="24384000" y="0"/>
                  </a:lnTo>
                  <a:lnTo>
                    <a:pt x="24384000" y="13716000"/>
                  </a:lnTo>
                  <a:lnTo>
                    <a:pt x="0" y="13716000"/>
                  </a:lnTo>
                  <a:close/>
                </a:path>
              </a:pathLst>
            </a:custGeom>
            <a:gradFill rotWithShape="0">
              <a:gsLst>
                <a:gs pos="0">
                  <a:srgbClr val="6a8aff"/>
                </a:gs>
                <a:gs pos="100000">
                  <a:srgbClr val="b2fbff"/>
                </a:gs>
              </a:gsLst>
              <a:lin ang="18900000"/>
            </a:gra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02" name="TextBox 6"/>
          <p:cNvSpPr/>
          <p:nvPr/>
        </p:nvSpPr>
        <p:spPr>
          <a:xfrm>
            <a:off x="4274280" y="374760"/>
            <a:ext cx="9738360" cy="606600"/>
          </a:xfrm>
          <a:prstGeom prst="rect">
            <a:avLst/>
          </a:prstGeom>
          <a:noFill/>
          <a:ln w="0">
            <a:noFill/>
          </a:ln>
        </p:spPr>
        <p:style>
          <a:lnRef idx="0"/>
          <a:fillRef idx="0"/>
          <a:effectRef idx="0"/>
          <a:fontRef idx="minor"/>
        </p:style>
        <p:txBody>
          <a:bodyPr lIns="0" rIns="0" tIns="0" bIns="0" anchor="t">
            <a:spAutoFit/>
          </a:bodyPr>
          <a:p>
            <a:pPr algn="ctr" defTabSz="914400">
              <a:lnSpc>
                <a:spcPts val="4779"/>
              </a:lnSpc>
            </a:pPr>
            <a:r>
              <a:rPr b="1" lang="en-US" sz="3770" strike="noStrike" u="none">
                <a:solidFill>
                  <a:srgbClr val="000000"/>
                </a:solidFill>
                <a:effectLst/>
                <a:uFillTx/>
                <a:latin typeface="Montserrat Bold"/>
                <a:ea typeface="Montserrat Bold"/>
              </a:rPr>
              <a:t>Interpretation &amp; Recommendations</a:t>
            </a:r>
            <a:endParaRPr b="0" lang="en-GB" sz="3770" strike="noStrike" u="none">
              <a:solidFill>
                <a:srgbClr val="000000"/>
              </a:solidFill>
              <a:effectLst/>
              <a:uFillTx/>
              <a:latin typeface="Arial"/>
            </a:endParaRPr>
          </a:p>
        </p:txBody>
      </p:sp>
      <p:sp>
        <p:nvSpPr>
          <p:cNvPr id="403" name="TextBox 7"/>
          <p:cNvSpPr/>
          <p:nvPr/>
        </p:nvSpPr>
        <p:spPr>
          <a:xfrm>
            <a:off x="276480" y="1193400"/>
            <a:ext cx="17791560" cy="624600"/>
          </a:xfrm>
          <a:prstGeom prst="rect">
            <a:avLst/>
          </a:prstGeom>
          <a:noFill/>
          <a:ln w="0">
            <a:noFill/>
          </a:ln>
        </p:spPr>
        <p:style>
          <a:lnRef idx="0"/>
          <a:fillRef idx="0"/>
          <a:effectRef idx="0"/>
          <a:fontRef idx="minor"/>
        </p:style>
        <p:txBody>
          <a:bodyPr lIns="0" rIns="0" tIns="0" bIns="0" anchor="t">
            <a:spAutoFit/>
          </a:bodyPr>
          <a:p>
            <a:pPr algn="ctr" defTabSz="914400">
              <a:lnSpc>
                <a:spcPts val="2460"/>
              </a:lnSpc>
            </a:pPr>
            <a:r>
              <a:rPr b="1" lang="en-US" sz="1660" strike="noStrike" u="none">
                <a:solidFill>
                  <a:srgbClr val="3d3838"/>
                </a:solidFill>
                <a:effectLst/>
                <a:uFillTx/>
                <a:latin typeface="Source Han Sans JP Bold"/>
                <a:ea typeface="Source Han Sans JP Bold"/>
              </a:rPr>
              <a:t>Based on our comprehensive data analysis, we've identified critical areas for improvement and developed actionable strategies to optimize performance and profitability.</a:t>
            </a:r>
            <a:endParaRPr b="0" lang="en-GB" sz="1660" strike="noStrike" u="none">
              <a:solidFill>
                <a:srgbClr val="000000"/>
              </a:solidFill>
              <a:effectLst/>
              <a:uFillTx/>
              <a:latin typeface="Arial"/>
            </a:endParaRPr>
          </a:p>
        </p:txBody>
      </p:sp>
      <p:grpSp>
        <p:nvGrpSpPr>
          <p:cNvPr id="404" name="Group 8"/>
          <p:cNvGrpSpPr/>
          <p:nvPr/>
        </p:nvGrpSpPr>
        <p:grpSpPr>
          <a:xfrm>
            <a:off x="695520" y="2029680"/>
            <a:ext cx="16896240" cy="33480"/>
            <a:chOff x="695520" y="2029680"/>
            <a:chExt cx="16896240" cy="33480"/>
          </a:xfrm>
        </p:grpSpPr>
        <p:sp>
          <p:nvSpPr>
            <p:cNvPr id="405" name="Freeform 9"/>
            <p:cNvSpPr/>
            <p:nvPr/>
          </p:nvSpPr>
          <p:spPr>
            <a:xfrm>
              <a:off x="695520" y="2029680"/>
              <a:ext cx="16896240" cy="33480"/>
            </a:xfrm>
            <a:custGeom>
              <a:avLst/>
              <a:gdLst>
                <a:gd name="textAreaLeft" fmla="*/ 0 w 16896240"/>
                <a:gd name="textAreaRight" fmla="*/ 16896960 w 16896240"/>
                <a:gd name="textAreaTop" fmla="*/ 0 h 33480"/>
                <a:gd name="textAreaBottom" fmla="*/ 34200 h 33480"/>
              </a:gdLst>
              <a:ahLst/>
              <a:cxnLst/>
              <a:rect l="textAreaLeft" t="textAreaTop" r="textAreaRight" b="textAreaBottom"/>
              <a:pathLst>
                <a:path w="22529419" h="45593">
                  <a:moveTo>
                    <a:pt x="0" y="0"/>
                  </a:moveTo>
                  <a:lnTo>
                    <a:pt x="22529419" y="0"/>
                  </a:lnTo>
                  <a:lnTo>
                    <a:pt x="22529419" y="45593"/>
                  </a:lnTo>
                  <a:lnTo>
                    <a:pt x="0" y="45593"/>
                  </a:lnTo>
                  <a:close/>
                </a:path>
              </a:pathLst>
            </a:custGeom>
            <a:solidFill>
              <a:srgbClr val="3d3838">
                <a:alpha val="25000"/>
              </a:srgbClr>
            </a:solidFill>
            <a:ln w="0">
              <a:noFill/>
            </a:ln>
          </p:spPr>
          <p:style>
            <a:lnRef idx="0"/>
            <a:fillRef idx="0"/>
            <a:effectRef idx="0"/>
            <a:fontRef idx="minor"/>
          </p:style>
          <p:txBody>
            <a:bodyPr lIns="90000" rIns="90000" tIns="-10800" bIns="-10800" anchor="t">
              <a:noAutofit/>
            </a:bodyPr>
            <a:p>
              <a:pPr>
                <a:lnSpc>
                  <a:spcPct val="100000"/>
                </a:lnSpc>
              </a:pPr>
              <a:endParaRPr b="0" lang="en-GB" sz="1800" strike="noStrike" u="none">
                <a:solidFill>
                  <a:srgbClr val="ffffff"/>
                </a:solidFill>
                <a:effectLst/>
                <a:uFillTx/>
                <a:latin typeface="Arial"/>
              </a:endParaRPr>
            </a:p>
          </p:txBody>
        </p:sp>
      </p:grpSp>
      <p:grpSp>
        <p:nvGrpSpPr>
          <p:cNvPr id="406" name="Group 10"/>
          <p:cNvGrpSpPr/>
          <p:nvPr/>
        </p:nvGrpSpPr>
        <p:grpSpPr>
          <a:xfrm>
            <a:off x="450360" y="2466360"/>
            <a:ext cx="446400" cy="446400"/>
            <a:chOff x="450360" y="2466360"/>
            <a:chExt cx="446400" cy="446400"/>
          </a:xfrm>
        </p:grpSpPr>
        <p:sp>
          <p:nvSpPr>
            <p:cNvPr id="407" name="Freeform 11"/>
            <p:cNvSpPr/>
            <p:nvPr/>
          </p:nvSpPr>
          <p:spPr>
            <a:xfrm>
              <a:off x="450360" y="2466360"/>
              <a:ext cx="446400" cy="446400"/>
            </a:xfrm>
            <a:custGeom>
              <a:avLst/>
              <a:gdLst>
                <a:gd name="textAreaLeft" fmla="*/ 0 w 446400"/>
                <a:gd name="textAreaRight" fmla="*/ 447120 w 446400"/>
                <a:gd name="textAreaTop" fmla="*/ 0 h 446400"/>
                <a:gd name="textAreaBottom" fmla="*/ 447120 h 44640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08" name="TextBox 12"/>
          <p:cNvSpPr/>
          <p:nvPr/>
        </p:nvSpPr>
        <p:spPr>
          <a:xfrm>
            <a:off x="538560" y="2558520"/>
            <a:ext cx="270000" cy="270000"/>
          </a:xfrm>
          <a:prstGeom prst="rect">
            <a:avLst/>
          </a:prstGeom>
          <a:noFill/>
          <a:ln w="0">
            <a:noFill/>
          </a:ln>
        </p:spPr>
        <p:style>
          <a:lnRef idx="0"/>
          <a:fillRef idx="0"/>
          <a:effectRef idx="0"/>
          <a:fontRef idx="minor"/>
        </p:style>
        <p:txBody>
          <a:bodyPr lIns="0" rIns="0" tIns="0" bIns="0" anchor="t">
            <a:spAutoFit/>
          </a:bodyPr>
          <a:p>
            <a:pPr algn="ctr" defTabSz="914400">
              <a:lnSpc>
                <a:spcPts val="2126"/>
              </a:lnSpc>
            </a:pPr>
            <a:r>
              <a:rPr b="1" lang="en-US" sz="2130" strike="noStrike" u="none">
                <a:solidFill>
                  <a:srgbClr val="3d3838"/>
                </a:solidFill>
                <a:effectLst/>
                <a:uFillTx/>
                <a:latin typeface="Montserrat Bold"/>
                <a:ea typeface="Montserrat Bold"/>
              </a:rPr>
              <a:t>1</a:t>
            </a:r>
            <a:endParaRPr b="0" lang="en-GB" sz="2130" strike="noStrike" u="none">
              <a:solidFill>
                <a:srgbClr val="000000"/>
              </a:solidFill>
              <a:effectLst/>
              <a:uFillTx/>
              <a:latin typeface="Arial"/>
            </a:endParaRPr>
          </a:p>
        </p:txBody>
      </p:sp>
      <p:sp>
        <p:nvSpPr>
          <p:cNvPr id="409" name="TextBox 13"/>
          <p:cNvSpPr/>
          <p:nvPr/>
        </p:nvSpPr>
        <p:spPr>
          <a:xfrm>
            <a:off x="1096200" y="2525040"/>
            <a:ext cx="3686400" cy="27792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Implement Predictive Stocking</a:t>
            </a:r>
            <a:endParaRPr b="0" lang="en-GB" sz="1750" strike="noStrike" u="none">
              <a:solidFill>
                <a:srgbClr val="000000"/>
              </a:solidFill>
              <a:effectLst/>
              <a:uFillTx/>
              <a:latin typeface="Arial"/>
            </a:endParaRPr>
          </a:p>
        </p:txBody>
      </p:sp>
      <p:sp>
        <p:nvSpPr>
          <p:cNvPr id="410" name="TextBox 14"/>
          <p:cNvSpPr/>
          <p:nvPr/>
        </p:nvSpPr>
        <p:spPr>
          <a:xfrm>
            <a:off x="1096200" y="2898000"/>
            <a:ext cx="16250400" cy="293760"/>
          </a:xfrm>
          <a:prstGeom prst="rect">
            <a:avLst/>
          </a:prstGeom>
          <a:noFill/>
          <a:ln w="0">
            <a:noFill/>
          </a:ln>
        </p:spPr>
        <p:style>
          <a:lnRef idx="0"/>
          <a:fillRef idx="0"/>
          <a:effectRef idx="0"/>
          <a:fontRef idx="minor"/>
        </p:style>
        <p:txBody>
          <a:bodyPr lIns="0" rIns="0" tIns="0" bIns="0" anchor="t">
            <a:spAutoFit/>
          </a:bodyPr>
          <a:p>
            <a:pPr defTabSz="914400">
              <a:lnSpc>
                <a:spcPts val="2313"/>
              </a:lnSpc>
            </a:pPr>
            <a:r>
              <a:rPr b="0" lang="en-US" sz="1560" strike="noStrike" u="none">
                <a:solidFill>
                  <a:srgbClr val="000000"/>
                </a:solidFill>
                <a:effectLst/>
                <a:uFillTx/>
                <a:latin typeface="Source Han Sans JP"/>
                <a:ea typeface="Source Han Sans JP"/>
              </a:rPr>
              <a:t>Optimize tile inventory to 375 units, releasing ₹1.42 lakh in blocked capital.</a:t>
            </a:r>
            <a:endParaRPr b="0" lang="en-GB" sz="1560" strike="noStrike" u="none">
              <a:solidFill>
                <a:srgbClr val="000000"/>
              </a:solidFill>
              <a:effectLst/>
              <a:uFillTx/>
              <a:latin typeface="Arial"/>
            </a:endParaRPr>
          </a:p>
        </p:txBody>
      </p:sp>
      <p:grpSp>
        <p:nvGrpSpPr>
          <p:cNvPr id="411" name="Group 15"/>
          <p:cNvGrpSpPr/>
          <p:nvPr/>
        </p:nvGrpSpPr>
        <p:grpSpPr>
          <a:xfrm>
            <a:off x="450360" y="3522240"/>
            <a:ext cx="446400" cy="446400"/>
            <a:chOff x="450360" y="3522240"/>
            <a:chExt cx="446400" cy="446400"/>
          </a:xfrm>
        </p:grpSpPr>
        <p:sp>
          <p:nvSpPr>
            <p:cNvPr id="412" name="Freeform 16"/>
            <p:cNvSpPr/>
            <p:nvPr/>
          </p:nvSpPr>
          <p:spPr>
            <a:xfrm>
              <a:off x="450360" y="3522240"/>
              <a:ext cx="446400" cy="446400"/>
            </a:xfrm>
            <a:custGeom>
              <a:avLst/>
              <a:gdLst>
                <a:gd name="textAreaLeft" fmla="*/ 0 w 446400"/>
                <a:gd name="textAreaRight" fmla="*/ 447120 w 446400"/>
                <a:gd name="textAreaTop" fmla="*/ 0 h 446400"/>
                <a:gd name="textAreaBottom" fmla="*/ 447120 h 44640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13" name="TextBox 17"/>
          <p:cNvSpPr/>
          <p:nvPr/>
        </p:nvSpPr>
        <p:spPr>
          <a:xfrm>
            <a:off x="538560" y="3614400"/>
            <a:ext cx="270000" cy="270000"/>
          </a:xfrm>
          <a:prstGeom prst="rect">
            <a:avLst/>
          </a:prstGeom>
          <a:noFill/>
          <a:ln w="0">
            <a:noFill/>
          </a:ln>
        </p:spPr>
        <p:style>
          <a:lnRef idx="0"/>
          <a:fillRef idx="0"/>
          <a:effectRef idx="0"/>
          <a:fontRef idx="minor"/>
        </p:style>
        <p:txBody>
          <a:bodyPr lIns="0" rIns="0" tIns="0" bIns="0" anchor="t">
            <a:spAutoFit/>
          </a:bodyPr>
          <a:p>
            <a:pPr algn="ctr" defTabSz="914400">
              <a:lnSpc>
                <a:spcPts val="2126"/>
              </a:lnSpc>
            </a:pPr>
            <a:r>
              <a:rPr b="1" lang="en-US" sz="2130" strike="noStrike" u="none">
                <a:solidFill>
                  <a:srgbClr val="3d3838"/>
                </a:solidFill>
                <a:effectLst/>
                <a:uFillTx/>
                <a:latin typeface="Montserrat Bold"/>
                <a:ea typeface="Montserrat Bold"/>
              </a:rPr>
              <a:t>2</a:t>
            </a:r>
            <a:endParaRPr b="0" lang="en-GB" sz="2130" strike="noStrike" u="none">
              <a:solidFill>
                <a:srgbClr val="000000"/>
              </a:solidFill>
              <a:effectLst/>
              <a:uFillTx/>
              <a:latin typeface="Arial"/>
            </a:endParaRPr>
          </a:p>
        </p:txBody>
      </p:sp>
      <p:sp>
        <p:nvSpPr>
          <p:cNvPr id="414" name="TextBox 18"/>
          <p:cNvSpPr/>
          <p:nvPr/>
        </p:nvSpPr>
        <p:spPr>
          <a:xfrm>
            <a:off x="1096200" y="3580920"/>
            <a:ext cx="2485080" cy="27792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Adjust Future Orders</a:t>
            </a:r>
            <a:endParaRPr b="0" lang="en-GB" sz="1750" strike="noStrike" u="none">
              <a:solidFill>
                <a:srgbClr val="000000"/>
              </a:solidFill>
              <a:effectLst/>
              <a:uFillTx/>
              <a:latin typeface="Arial"/>
            </a:endParaRPr>
          </a:p>
        </p:txBody>
      </p:sp>
      <p:sp>
        <p:nvSpPr>
          <p:cNvPr id="415" name="TextBox 19"/>
          <p:cNvSpPr/>
          <p:nvPr/>
        </p:nvSpPr>
        <p:spPr>
          <a:xfrm>
            <a:off x="985680" y="3931200"/>
            <a:ext cx="16250400" cy="293760"/>
          </a:xfrm>
          <a:prstGeom prst="rect">
            <a:avLst/>
          </a:prstGeom>
          <a:noFill/>
          <a:ln w="0">
            <a:noFill/>
          </a:ln>
        </p:spPr>
        <p:style>
          <a:lnRef idx="0"/>
          <a:fillRef idx="0"/>
          <a:effectRef idx="0"/>
          <a:fontRef idx="minor"/>
        </p:style>
        <p:txBody>
          <a:bodyPr lIns="0" rIns="0" tIns="0" bIns="0" anchor="t">
            <a:spAutoFit/>
          </a:bodyPr>
          <a:p>
            <a:pPr defTabSz="914400">
              <a:lnSpc>
                <a:spcPts val="2313"/>
              </a:lnSpc>
            </a:pPr>
            <a:r>
              <a:rPr b="0" lang="en-US" sz="1560" strike="noStrike" u="none">
                <a:solidFill>
                  <a:srgbClr val="000000"/>
                </a:solidFill>
                <a:effectLst/>
                <a:uFillTx/>
                <a:latin typeface="Source Han Sans JP"/>
                <a:ea typeface="Source Han Sans JP"/>
              </a:rPr>
              <a:t>Strategically reduce November orders for </a:t>
            </a:r>
            <a:r>
              <a:rPr b="1" lang="en-US" sz="1560" strike="noStrike" u="none">
                <a:solidFill>
                  <a:srgbClr val="000000"/>
                </a:solidFill>
                <a:effectLst/>
                <a:uFillTx/>
                <a:latin typeface="Source Han Sans JP Bold"/>
                <a:ea typeface="Source Han Sans JP Bold"/>
              </a:rPr>
              <a:t>Tiles (-35%), Paint (-31%),</a:t>
            </a:r>
            <a:r>
              <a:rPr b="0" lang="en-US" sz="1560" strike="noStrike" u="none">
                <a:solidFill>
                  <a:srgbClr val="000000"/>
                </a:solidFill>
                <a:effectLst/>
                <a:uFillTx/>
                <a:latin typeface="Source Han Sans JP"/>
                <a:ea typeface="Source Han Sans JP"/>
              </a:rPr>
              <a:t> and </a:t>
            </a:r>
            <a:r>
              <a:rPr b="1" lang="en-US" sz="1560" strike="noStrike" u="none">
                <a:solidFill>
                  <a:srgbClr val="000000"/>
                </a:solidFill>
                <a:effectLst/>
                <a:uFillTx/>
                <a:latin typeface="Source Han Sans JP Bold"/>
                <a:ea typeface="Source Han Sans JP Bold"/>
              </a:rPr>
              <a:t>Glass (-28%)</a:t>
            </a:r>
            <a:r>
              <a:rPr b="0" lang="en-US" sz="1560" strike="noStrike" u="none">
                <a:solidFill>
                  <a:srgbClr val="000000"/>
                </a:solidFill>
                <a:effectLst/>
                <a:uFillTx/>
                <a:latin typeface="Source Han Sans JP"/>
                <a:ea typeface="Source Han Sans JP"/>
              </a:rPr>
              <a:t> based on seasonal trends.</a:t>
            </a:r>
            <a:endParaRPr b="0" lang="en-GB" sz="1560" strike="noStrike" u="none">
              <a:solidFill>
                <a:srgbClr val="000000"/>
              </a:solidFill>
              <a:effectLst/>
              <a:uFillTx/>
              <a:latin typeface="Arial"/>
            </a:endParaRPr>
          </a:p>
        </p:txBody>
      </p:sp>
      <p:grpSp>
        <p:nvGrpSpPr>
          <p:cNvPr id="416" name="Group 20"/>
          <p:cNvGrpSpPr/>
          <p:nvPr/>
        </p:nvGrpSpPr>
        <p:grpSpPr>
          <a:xfrm>
            <a:off x="450360" y="4695840"/>
            <a:ext cx="446400" cy="446400"/>
            <a:chOff x="450360" y="4695840"/>
            <a:chExt cx="446400" cy="446400"/>
          </a:xfrm>
        </p:grpSpPr>
        <p:sp>
          <p:nvSpPr>
            <p:cNvPr id="417" name="Freeform 21"/>
            <p:cNvSpPr/>
            <p:nvPr/>
          </p:nvSpPr>
          <p:spPr>
            <a:xfrm>
              <a:off x="450360" y="4695840"/>
              <a:ext cx="446400" cy="446400"/>
            </a:xfrm>
            <a:custGeom>
              <a:avLst/>
              <a:gdLst>
                <a:gd name="textAreaLeft" fmla="*/ 0 w 446400"/>
                <a:gd name="textAreaRight" fmla="*/ 447120 w 446400"/>
                <a:gd name="textAreaTop" fmla="*/ 0 h 446400"/>
                <a:gd name="textAreaBottom" fmla="*/ 447120 h 44640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18" name="TextBox 22"/>
          <p:cNvSpPr/>
          <p:nvPr/>
        </p:nvSpPr>
        <p:spPr>
          <a:xfrm>
            <a:off x="538560" y="4788000"/>
            <a:ext cx="270000" cy="270000"/>
          </a:xfrm>
          <a:prstGeom prst="rect">
            <a:avLst/>
          </a:prstGeom>
          <a:noFill/>
          <a:ln w="0">
            <a:noFill/>
          </a:ln>
        </p:spPr>
        <p:style>
          <a:lnRef idx="0"/>
          <a:fillRef idx="0"/>
          <a:effectRef idx="0"/>
          <a:fontRef idx="minor"/>
        </p:style>
        <p:txBody>
          <a:bodyPr lIns="0" rIns="0" tIns="0" bIns="0" anchor="t">
            <a:spAutoFit/>
          </a:bodyPr>
          <a:p>
            <a:pPr algn="ctr" defTabSz="914400">
              <a:lnSpc>
                <a:spcPts val="2126"/>
              </a:lnSpc>
            </a:pPr>
            <a:r>
              <a:rPr b="1" lang="en-US" sz="2130" strike="noStrike" u="none">
                <a:solidFill>
                  <a:srgbClr val="3d3838"/>
                </a:solidFill>
                <a:effectLst/>
                <a:uFillTx/>
                <a:latin typeface="Montserrat Bold"/>
                <a:ea typeface="Montserrat Bold"/>
              </a:rPr>
              <a:t>3</a:t>
            </a:r>
            <a:endParaRPr b="0" lang="en-GB" sz="2130" strike="noStrike" u="none">
              <a:solidFill>
                <a:srgbClr val="000000"/>
              </a:solidFill>
              <a:effectLst/>
              <a:uFillTx/>
              <a:latin typeface="Arial"/>
            </a:endParaRPr>
          </a:p>
        </p:txBody>
      </p:sp>
      <p:sp>
        <p:nvSpPr>
          <p:cNvPr id="419" name="TextBox 23"/>
          <p:cNvSpPr/>
          <p:nvPr/>
        </p:nvSpPr>
        <p:spPr>
          <a:xfrm>
            <a:off x="1096200" y="4754520"/>
            <a:ext cx="3107520" cy="27792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Prioritize High-Value SKUs</a:t>
            </a:r>
            <a:endParaRPr b="0" lang="en-GB" sz="1750" strike="noStrike" u="none">
              <a:solidFill>
                <a:srgbClr val="000000"/>
              </a:solidFill>
              <a:effectLst/>
              <a:uFillTx/>
              <a:latin typeface="Arial"/>
            </a:endParaRPr>
          </a:p>
        </p:txBody>
      </p:sp>
      <p:sp>
        <p:nvSpPr>
          <p:cNvPr id="420" name="TextBox 24"/>
          <p:cNvSpPr/>
          <p:nvPr/>
        </p:nvSpPr>
        <p:spPr>
          <a:xfrm>
            <a:off x="1096200" y="5127480"/>
            <a:ext cx="16250400" cy="293400"/>
          </a:xfrm>
          <a:prstGeom prst="rect">
            <a:avLst/>
          </a:prstGeom>
          <a:noFill/>
          <a:ln w="0">
            <a:noFill/>
          </a:ln>
        </p:spPr>
        <p:style>
          <a:lnRef idx="0"/>
          <a:fillRef idx="0"/>
          <a:effectRef idx="0"/>
          <a:fontRef idx="minor"/>
        </p:style>
        <p:txBody>
          <a:bodyPr lIns="0" rIns="0" tIns="0" bIns="0" anchor="t">
            <a:spAutoFit/>
          </a:bodyPr>
          <a:p>
            <a:pPr defTabSz="914400">
              <a:lnSpc>
                <a:spcPts val="2313"/>
              </a:lnSpc>
            </a:pPr>
            <a:r>
              <a:rPr b="0" lang="en-US" sz="1560" strike="noStrike" u="none">
                <a:solidFill>
                  <a:srgbClr val="000000"/>
                </a:solidFill>
                <a:effectLst/>
                <a:uFillTx/>
                <a:latin typeface="Source Han Sans JP"/>
                <a:ea typeface="Source Han Sans JP"/>
              </a:rPr>
              <a:t>Allocate 70% of inventory focus to Category A products and reduce low-performing SKUs by 40%.</a:t>
            </a:r>
            <a:endParaRPr b="0" lang="en-GB" sz="1560" strike="noStrike" u="none">
              <a:solidFill>
                <a:srgbClr val="000000"/>
              </a:solidFill>
              <a:effectLst/>
              <a:uFillTx/>
              <a:latin typeface="Arial"/>
            </a:endParaRPr>
          </a:p>
        </p:txBody>
      </p:sp>
      <p:grpSp>
        <p:nvGrpSpPr>
          <p:cNvPr id="421" name="Group 25"/>
          <p:cNvGrpSpPr/>
          <p:nvPr/>
        </p:nvGrpSpPr>
        <p:grpSpPr>
          <a:xfrm>
            <a:off x="450360" y="5948280"/>
            <a:ext cx="446400" cy="446400"/>
            <a:chOff x="450360" y="5948280"/>
            <a:chExt cx="446400" cy="446400"/>
          </a:xfrm>
        </p:grpSpPr>
        <p:sp>
          <p:nvSpPr>
            <p:cNvPr id="422" name="Freeform 26"/>
            <p:cNvSpPr/>
            <p:nvPr/>
          </p:nvSpPr>
          <p:spPr>
            <a:xfrm>
              <a:off x="450360" y="5948280"/>
              <a:ext cx="446400" cy="446400"/>
            </a:xfrm>
            <a:custGeom>
              <a:avLst/>
              <a:gdLst>
                <a:gd name="textAreaLeft" fmla="*/ 0 w 446400"/>
                <a:gd name="textAreaRight" fmla="*/ 447120 w 446400"/>
                <a:gd name="textAreaTop" fmla="*/ 0 h 446400"/>
                <a:gd name="textAreaBottom" fmla="*/ 447120 h 44640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23" name="TextBox 27"/>
          <p:cNvSpPr/>
          <p:nvPr/>
        </p:nvSpPr>
        <p:spPr>
          <a:xfrm>
            <a:off x="538560" y="6040440"/>
            <a:ext cx="270000" cy="270000"/>
          </a:xfrm>
          <a:prstGeom prst="rect">
            <a:avLst/>
          </a:prstGeom>
          <a:noFill/>
          <a:ln w="0">
            <a:noFill/>
          </a:ln>
        </p:spPr>
        <p:style>
          <a:lnRef idx="0"/>
          <a:fillRef idx="0"/>
          <a:effectRef idx="0"/>
          <a:fontRef idx="minor"/>
        </p:style>
        <p:txBody>
          <a:bodyPr lIns="0" rIns="0" tIns="0" bIns="0" anchor="t">
            <a:spAutoFit/>
          </a:bodyPr>
          <a:p>
            <a:pPr algn="ctr" defTabSz="914400">
              <a:lnSpc>
                <a:spcPts val="2126"/>
              </a:lnSpc>
            </a:pPr>
            <a:r>
              <a:rPr b="1" lang="en-US" sz="2130" strike="noStrike" u="none">
                <a:solidFill>
                  <a:srgbClr val="3d3838"/>
                </a:solidFill>
                <a:effectLst/>
                <a:uFillTx/>
                <a:latin typeface="Montserrat Bold"/>
                <a:ea typeface="Montserrat Bold"/>
              </a:rPr>
              <a:t>4</a:t>
            </a:r>
            <a:endParaRPr b="0" lang="en-GB" sz="2130" strike="noStrike" u="none">
              <a:solidFill>
                <a:srgbClr val="000000"/>
              </a:solidFill>
              <a:effectLst/>
              <a:uFillTx/>
              <a:latin typeface="Arial"/>
            </a:endParaRPr>
          </a:p>
        </p:txBody>
      </p:sp>
      <p:sp>
        <p:nvSpPr>
          <p:cNvPr id="424" name="TextBox 28"/>
          <p:cNvSpPr/>
          <p:nvPr/>
        </p:nvSpPr>
        <p:spPr>
          <a:xfrm>
            <a:off x="1096200" y="6006960"/>
            <a:ext cx="3019680" cy="27792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Develop Product Bundles</a:t>
            </a:r>
            <a:endParaRPr b="0" lang="en-GB" sz="1750" strike="noStrike" u="none">
              <a:solidFill>
                <a:srgbClr val="000000"/>
              </a:solidFill>
              <a:effectLst/>
              <a:uFillTx/>
              <a:latin typeface="Arial"/>
            </a:endParaRPr>
          </a:p>
        </p:txBody>
      </p:sp>
      <p:sp>
        <p:nvSpPr>
          <p:cNvPr id="425" name="TextBox 29"/>
          <p:cNvSpPr/>
          <p:nvPr/>
        </p:nvSpPr>
        <p:spPr>
          <a:xfrm>
            <a:off x="1096200" y="6379920"/>
            <a:ext cx="16250400" cy="293760"/>
          </a:xfrm>
          <a:prstGeom prst="rect">
            <a:avLst/>
          </a:prstGeom>
          <a:noFill/>
          <a:ln w="0">
            <a:noFill/>
          </a:ln>
        </p:spPr>
        <p:style>
          <a:lnRef idx="0"/>
          <a:fillRef idx="0"/>
          <a:effectRef idx="0"/>
          <a:fontRef idx="minor"/>
        </p:style>
        <p:txBody>
          <a:bodyPr lIns="0" rIns="0" tIns="0" bIns="0" anchor="t">
            <a:spAutoFit/>
          </a:bodyPr>
          <a:p>
            <a:pPr defTabSz="914400">
              <a:lnSpc>
                <a:spcPts val="2313"/>
              </a:lnSpc>
            </a:pPr>
            <a:r>
              <a:rPr b="0" lang="en-US" sz="1560" strike="noStrike" u="none">
                <a:solidFill>
                  <a:srgbClr val="000000"/>
                </a:solidFill>
                <a:effectLst/>
                <a:uFillTx/>
                <a:latin typeface="Source Han Sans JP"/>
                <a:ea typeface="Source Han Sans JP"/>
              </a:rPr>
              <a:t>Introduce bundled offers for correlated items like </a:t>
            </a:r>
            <a:r>
              <a:rPr b="1" lang="en-US" sz="1560" strike="noStrike" u="none">
                <a:solidFill>
                  <a:srgbClr val="000000"/>
                </a:solidFill>
                <a:effectLst/>
                <a:uFillTx/>
                <a:latin typeface="Source Han Sans JP Bold"/>
                <a:ea typeface="Source Han Sans JP Bold"/>
              </a:rPr>
              <a:t>Cement + Bricks</a:t>
            </a:r>
            <a:r>
              <a:rPr b="0" lang="en-US" sz="1560" strike="noStrike" u="none">
                <a:solidFill>
                  <a:srgbClr val="000000"/>
                </a:solidFill>
                <a:effectLst/>
                <a:uFillTx/>
                <a:latin typeface="Source Han Sans JP"/>
                <a:ea typeface="Source Han Sans JP"/>
              </a:rPr>
              <a:t> to boost sales and increase average transaction value.</a:t>
            </a:r>
            <a:endParaRPr b="0" lang="en-GB" sz="1560" strike="noStrike" u="none">
              <a:solidFill>
                <a:srgbClr val="000000"/>
              </a:solidFill>
              <a:effectLst/>
              <a:uFillTx/>
              <a:latin typeface="Arial"/>
            </a:endParaRPr>
          </a:p>
        </p:txBody>
      </p:sp>
      <p:grpSp>
        <p:nvGrpSpPr>
          <p:cNvPr id="426" name="Group 30"/>
          <p:cNvGrpSpPr/>
          <p:nvPr/>
        </p:nvGrpSpPr>
        <p:grpSpPr>
          <a:xfrm>
            <a:off x="538560" y="7306200"/>
            <a:ext cx="446400" cy="446400"/>
            <a:chOff x="538560" y="7306200"/>
            <a:chExt cx="446400" cy="446400"/>
          </a:xfrm>
        </p:grpSpPr>
        <p:sp>
          <p:nvSpPr>
            <p:cNvPr id="427" name="Freeform 31"/>
            <p:cNvSpPr/>
            <p:nvPr/>
          </p:nvSpPr>
          <p:spPr>
            <a:xfrm>
              <a:off x="538560" y="7306200"/>
              <a:ext cx="446400" cy="446400"/>
            </a:xfrm>
            <a:custGeom>
              <a:avLst/>
              <a:gdLst>
                <a:gd name="textAreaLeft" fmla="*/ 0 w 446400"/>
                <a:gd name="textAreaRight" fmla="*/ 447120 w 446400"/>
                <a:gd name="textAreaTop" fmla="*/ 0 h 446400"/>
                <a:gd name="textAreaBottom" fmla="*/ 447120 h 44640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28" name="TextBox 32"/>
          <p:cNvSpPr/>
          <p:nvPr/>
        </p:nvSpPr>
        <p:spPr>
          <a:xfrm>
            <a:off x="626400" y="7398720"/>
            <a:ext cx="270000" cy="270000"/>
          </a:xfrm>
          <a:prstGeom prst="rect">
            <a:avLst/>
          </a:prstGeom>
          <a:noFill/>
          <a:ln w="0">
            <a:noFill/>
          </a:ln>
        </p:spPr>
        <p:style>
          <a:lnRef idx="0"/>
          <a:fillRef idx="0"/>
          <a:effectRef idx="0"/>
          <a:fontRef idx="minor"/>
        </p:style>
        <p:txBody>
          <a:bodyPr lIns="0" rIns="0" tIns="0" bIns="0" anchor="t">
            <a:spAutoFit/>
          </a:bodyPr>
          <a:p>
            <a:pPr algn="ctr" defTabSz="914400">
              <a:lnSpc>
                <a:spcPts val="2126"/>
              </a:lnSpc>
            </a:pPr>
            <a:r>
              <a:rPr b="1" lang="en-US" sz="2130" strike="noStrike" u="none">
                <a:solidFill>
                  <a:srgbClr val="3d3838"/>
                </a:solidFill>
                <a:effectLst/>
                <a:uFillTx/>
                <a:latin typeface="Montserrat Bold"/>
                <a:ea typeface="Montserrat Bold"/>
              </a:rPr>
              <a:t>5</a:t>
            </a:r>
            <a:endParaRPr b="0" lang="en-GB" sz="2130" strike="noStrike" u="none">
              <a:solidFill>
                <a:srgbClr val="000000"/>
              </a:solidFill>
              <a:effectLst/>
              <a:uFillTx/>
              <a:latin typeface="Arial"/>
            </a:endParaRPr>
          </a:p>
        </p:txBody>
      </p:sp>
      <p:sp>
        <p:nvSpPr>
          <p:cNvPr id="429" name="TextBox 33"/>
          <p:cNvSpPr/>
          <p:nvPr/>
        </p:nvSpPr>
        <p:spPr>
          <a:xfrm>
            <a:off x="1184400" y="7365240"/>
            <a:ext cx="4750200" cy="27792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Track Key Performance Indicators (KPIs)</a:t>
            </a:r>
            <a:endParaRPr b="0" lang="en-GB" sz="1750" strike="noStrike" u="none">
              <a:solidFill>
                <a:srgbClr val="000000"/>
              </a:solidFill>
              <a:effectLst/>
              <a:uFillTx/>
              <a:latin typeface="Arial"/>
            </a:endParaRPr>
          </a:p>
        </p:txBody>
      </p:sp>
      <p:sp>
        <p:nvSpPr>
          <p:cNvPr id="430" name="TextBox 34"/>
          <p:cNvSpPr/>
          <p:nvPr/>
        </p:nvSpPr>
        <p:spPr>
          <a:xfrm>
            <a:off x="1184400" y="7737840"/>
            <a:ext cx="16250400" cy="293760"/>
          </a:xfrm>
          <a:prstGeom prst="rect">
            <a:avLst/>
          </a:prstGeom>
          <a:noFill/>
          <a:ln w="0">
            <a:noFill/>
          </a:ln>
        </p:spPr>
        <p:style>
          <a:lnRef idx="0"/>
          <a:fillRef idx="0"/>
          <a:effectRef idx="0"/>
          <a:fontRef idx="minor"/>
        </p:style>
        <p:txBody>
          <a:bodyPr lIns="0" rIns="0" tIns="0" bIns="0" anchor="t">
            <a:spAutoFit/>
          </a:bodyPr>
          <a:p>
            <a:pPr defTabSz="914400">
              <a:lnSpc>
                <a:spcPts val="2313"/>
              </a:lnSpc>
            </a:pPr>
            <a:r>
              <a:rPr b="0" lang="en-US" sz="1560" strike="noStrike" u="none">
                <a:solidFill>
                  <a:srgbClr val="000000"/>
                </a:solidFill>
                <a:effectLst/>
                <a:uFillTx/>
                <a:latin typeface="Source Han Sans JP"/>
                <a:ea typeface="Source Han Sans JP"/>
              </a:rPr>
              <a:t>Regularly monitor metrics such as </a:t>
            </a:r>
            <a:r>
              <a:rPr b="1" lang="en-US" sz="1560" strike="noStrike" u="none">
                <a:solidFill>
                  <a:srgbClr val="000000"/>
                </a:solidFill>
                <a:effectLst/>
                <a:uFillTx/>
                <a:latin typeface="Source Han Sans JP Bold"/>
                <a:ea typeface="Source Han Sans JP Bold"/>
              </a:rPr>
              <a:t>deadstock percentage</a:t>
            </a:r>
            <a:r>
              <a:rPr b="0" lang="en-US" sz="1560" strike="noStrike" u="none">
                <a:solidFill>
                  <a:srgbClr val="000000"/>
                </a:solidFill>
                <a:effectLst/>
                <a:uFillTx/>
                <a:latin typeface="Source Han Sans JP"/>
                <a:ea typeface="Source Han Sans JP"/>
              </a:rPr>
              <a:t> and </a:t>
            </a:r>
            <a:r>
              <a:rPr b="1" lang="en-US" sz="1560" strike="noStrike" u="none">
                <a:solidFill>
                  <a:srgbClr val="000000"/>
                </a:solidFill>
                <a:effectLst/>
                <a:uFillTx/>
                <a:latin typeface="Source Han Sans JP Bold"/>
                <a:ea typeface="Source Han Sans JP Bold"/>
              </a:rPr>
              <a:t>inventory turnover rate</a:t>
            </a:r>
            <a:r>
              <a:rPr b="0" lang="en-US" sz="1560" strike="noStrike" u="none">
                <a:solidFill>
                  <a:srgbClr val="000000"/>
                </a:solidFill>
                <a:effectLst/>
                <a:uFillTx/>
                <a:latin typeface="Source Han Sans JP"/>
                <a:ea typeface="Source Han Sans JP"/>
              </a:rPr>
              <a:t> to ensure continuous improvement.</a:t>
            </a:r>
            <a:endParaRPr b="0" lang="en-GB" sz="1560" strike="noStrike" u="none">
              <a:solidFill>
                <a:srgbClr val="000000"/>
              </a:solidFill>
              <a:effectLst/>
              <a:uFillTx/>
              <a:latin typeface="Arial"/>
            </a:endParaRPr>
          </a:p>
        </p:txBody>
      </p:sp>
      <p:grpSp>
        <p:nvGrpSpPr>
          <p:cNvPr id="431" name="Group 35"/>
          <p:cNvGrpSpPr/>
          <p:nvPr/>
        </p:nvGrpSpPr>
        <p:grpSpPr>
          <a:xfrm>
            <a:off x="567720" y="8502480"/>
            <a:ext cx="394920" cy="394920"/>
            <a:chOff x="567720" y="8502480"/>
            <a:chExt cx="394920" cy="394920"/>
          </a:xfrm>
        </p:grpSpPr>
        <p:sp>
          <p:nvSpPr>
            <p:cNvPr id="432" name="Freeform 36"/>
            <p:cNvSpPr/>
            <p:nvPr/>
          </p:nvSpPr>
          <p:spPr>
            <a:xfrm>
              <a:off x="567720" y="8502480"/>
              <a:ext cx="394920" cy="394920"/>
            </a:xfrm>
            <a:custGeom>
              <a:avLst/>
              <a:gdLst>
                <a:gd name="textAreaLeft" fmla="*/ 0 w 394920"/>
                <a:gd name="textAreaRight" fmla="*/ 395640 w 394920"/>
                <a:gd name="textAreaTop" fmla="*/ 0 h 394920"/>
                <a:gd name="textAreaBottom" fmla="*/ 395640 h 394920"/>
              </a:gdLst>
              <a:ahLst/>
              <a:cxnLst/>
              <a:rect l="textAreaLeft" t="textAreaTop" r="textAreaRight" b="textAreaBottom"/>
              <a:pathLst>
                <a:path w="596138" h="596138">
                  <a:moveTo>
                    <a:pt x="0" y="39751"/>
                  </a:moveTo>
                  <a:cubicBezTo>
                    <a:pt x="0" y="17780"/>
                    <a:pt x="17780" y="0"/>
                    <a:pt x="39751" y="0"/>
                  </a:cubicBezTo>
                  <a:lnTo>
                    <a:pt x="556387" y="0"/>
                  </a:lnTo>
                  <a:cubicBezTo>
                    <a:pt x="578358" y="0"/>
                    <a:pt x="596138" y="17780"/>
                    <a:pt x="596138" y="39751"/>
                  </a:cubicBezTo>
                  <a:lnTo>
                    <a:pt x="596138" y="556387"/>
                  </a:lnTo>
                  <a:cubicBezTo>
                    <a:pt x="596138" y="578358"/>
                    <a:pt x="578358" y="596138"/>
                    <a:pt x="556387" y="596138"/>
                  </a:cubicBezTo>
                  <a:lnTo>
                    <a:pt x="39751" y="596138"/>
                  </a:lnTo>
                  <a:cubicBezTo>
                    <a:pt x="17780" y="596138"/>
                    <a:pt x="0" y="578358"/>
                    <a:pt x="0" y="556387"/>
                  </a:cubicBezTo>
                  <a:close/>
                </a:path>
              </a:pathLst>
            </a:custGeom>
            <a:solidFill>
              <a:srgbClr val="f2eeee"/>
            </a:solidFill>
            <a:ln w="0">
              <a:noFill/>
            </a:ln>
          </p:spPr>
          <p:style>
            <a:lnRef idx="0"/>
            <a:fillRef idx="0"/>
            <a:effectRef idx="0"/>
            <a:fontRef idx="minor"/>
          </p:style>
          <p:txBody>
            <a:bodyPr lIns="90000" rIns="90000" tIns="45000" bIns="45000" anchor="t">
              <a:noAutofit/>
            </a:bodyPr>
            <a:p>
              <a:pPr>
                <a:lnSpc>
                  <a:spcPct val="100000"/>
                </a:lnSpc>
              </a:pPr>
              <a:endParaRPr b="0" lang="en-GB" sz="1800" strike="noStrike" u="none">
                <a:solidFill>
                  <a:srgbClr val="000000"/>
                </a:solidFill>
                <a:effectLst/>
                <a:uFillTx/>
                <a:latin typeface="Arial"/>
              </a:endParaRPr>
            </a:p>
          </p:txBody>
        </p:sp>
      </p:grpSp>
      <p:sp>
        <p:nvSpPr>
          <p:cNvPr id="433" name="TextBox 37"/>
          <p:cNvSpPr/>
          <p:nvPr/>
        </p:nvSpPr>
        <p:spPr>
          <a:xfrm>
            <a:off x="686160" y="8549280"/>
            <a:ext cx="158040" cy="355320"/>
          </a:xfrm>
          <a:prstGeom prst="rect">
            <a:avLst/>
          </a:prstGeom>
          <a:noFill/>
          <a:ln w="0">
            <a:noFill/>
          </a:ln>
        </p:spPr>
        <p:style>
          <a:lnRef idx="0"/>
          <a:fillRef idx="0"/>
          <a:effectRef idx="0"/>
          <a:fontRef idx="minor"/>
        </p:style>
        <p:txBody>
          <a:bodyPr lIns="0" rIns="0" tIns="0" bIns="0" anchor="t">
            <a:spAutoFit/>
          </a:bodyPr>
          <a:p>
            <a:pPr algn="ctr" defTabSz="914400">
              <a:lnSpc>
                <a:spcPts val="2801"/>
              </a:lnSpc>
            </a:pPr>
            <a:r>
              <a:rPr b="1" lang="en-US" sz="2000" strike="noStrike" u="none">
                <a:solidFill>
                  <a:srgbClr val="000000"/>
                </a:solidFill>
                <a:effectLst/>
                <a:uFillTx/>
                <a:latin typeface="Aileron Bold"/>
                <a:ea typeface="Aileron Bold"/>
              </a:rPr>
              <a:t>6</a:t>
            </a:r>
            <a:endParaRPr b="0" lang="en-GB" sz="2000" strike="noStrike" u="none">
              <a:solidFill>
                <a:srgbClr val="000000"/>
              </a:solidFill>
              <a:effectLst/>
              <a:uFillTx/>
              <a:latin typeface="Arial"/>
            </a:endParaRPr>
          </a:p>
        </p:txBody>
      </p:sp>
      <p:sp>
        <p:nvSpPr>
          <p:cNvPr id="434" name="TextBox 38"/>
          <p:cNvSpPr/>
          <p:nvPr/>
        </p:nvSpPr>
        <p:spPr>
          <a:xfrm>
            <a:off x="1184400" y="8493120"/>
            <a:ext cx="7936560" cy="277560"/>
          </a:xfrm>
          <a:prstGeom prst="rect">
            <a:avLst/>
          </a:prstGeom>
          <a:noFill/>
          <a:ln w="0">
            <a:noFill/>
          </a:ln>
        </p:spPr>
        <p:style>
          <a:lnRef idx="0"/>
          <a:fillRef idx="0"/>
          <a:effectRef idx="0"/>
          <a:fontRef idx="minor"/>
        </p:style>
        <p:txBody>
          <a:bodyPr lIns="0" rIns="0" tIns="0" bIns="0" anchor="t">
            <a:spAutoFit/>
          </a:bodyPr>
          <a:p>
            <a:pPr defTabSz="914400">
              <a:lnSpc>
                <a:spcPts val="2188"/>
              </a:lnSpc>
            </a:pPr>
            <a:r>
              <a:rPr b="1" lang="en-US" sz="1750" strike="noStrike" u="none">
                <a:solidFill>
                  <a:srgbClr val="000000"/>
                </a:solidFill>
                <a:effectLst/>
                <a:uFillTx/>
                <a:latin typeface="Montserrat Bold"/>
                <a:ea typeface="Montserrat Bold"/>
              </a:rPr>
              <a:t>Strategic Rewards and Promotions to Reduce Tile Deadstock</a:t>
            </a:r>
            <a:endParaRPr b="0" lang="en-GB" sz="1750" strike="noStrike" u="none">
              <a:solidFill>
                <a:srgbClr val="000000"/>
              </a:solidFill>
              <a:effectLst/>
              <a:uFillTx/>
              <a:latin typeface="Arial"/>
            </a:endParaRPr>
          </a:p>
        </p:txBody>
      </p:sp>
      <p:sp>
        <p:nvSpPr>
          <p:cNvPr id="435" name="TextBox 39"/>
          <p:cNvSpPr/>
          <p:nvPr/>
        </p:nvSpPr>
        <p:spPr>
          <a:xfrm>
            <a:off x="1184400" y="8850600"/>
            <a:ext cx="16250400" cy="880920"/>
          </a:xfrm>
          <a:prstGeom prst="rect">
            <a:avLst/>
          </a:prstGeom>
          <a:noFill/>
          <a:ln w="0">
            <a:noFill/>
          </a:ln>
        </p:spPr>
        <p:style>
          <a:lnRef idx="0"/>
          <a:fillRef idx="0"/>
          <a:effectRef idx="0"/>
          <a:fontRef idx="minor"/>
        </p:style>
        <p:txBody>
          <a:bodyPr lIns="0" rIns="0" tIns="0" bIns="0" anchor="t">
            <a:spAutoFit/>
          </a:bodyPr>
          <a:p>
            <a:pPr lvl="1" marL="337320" indent="-168840" defTabSz="914400">
              <a:lnSpc>
                <a:spcPts val="2313"/>
              </a:lnSpc>
              <a:buClr>
                <a:srgbClr val="000000"/>
              </a:buClr>
              <a:buFont typeface="Arial"/>
              <a:buChar char="•"/>
            </a:pPr>
            <a:r>
              <a:rPr b="0" lang="en-US" sz="1560" strike="noStrike" u="none">
                <a:solidFill>
                  <a:srgbClr val="000000"/>
                </a:solidFill>
                <a:effectLst/>
                <a:uFillTx/>
                <a:latin typeface="Source Han Sans JP"/>
                <a:ea typeface="Source Han Sans JP"/>
              </a:rPr>
              <a:t>Run bulk-purchase offers (e.g., “Buy 20 boxes, get 2 free”).</a:t>
            </a:r>
            <a:endParaRPr b="0" lang="en-GB" sz="1560" strike="noStrike" u="none">
              <a:solidFill>
                <a:srgbClr val="000000"/>
              </a:solidFill>
              <a:effectLst/>
              <a:uFillTx/>
              <a:latin typeface="Arial"/>
            </a:endParaRPr>
          </a:p>
          <a:p>
            <a:pPr lvl="1" marL="337320" indent="-168840" defTabSz="914400">
              <a:lnSpc>
                <a:spcPts val="2313"/>
              </a:lnSpc>
              <a:buClr>
                <a:srgbClr val="000000"/>
              </a:buClr>
              <a:buFont typeface="Arial"/>
              <a:buChar char="•"/>
            </a:pPr>
            <a:r>
              <a:rPr b="0" lang="en-US" sz="1560" strike="noStrike" u="none">
                <a:solidFill>
                  <a:srgbClr val="000000"/>
                </a:solidFill>
                <a:effectLst/>
                <a:uFillTx/>
                <a:latin typeface="Source Han Sans JP"/>
                <a:ea typeface="Source Han Sans JP"/>
              </a:rPr>
              <a:t>Promote slow-moving tile designs to contractors and builders (who buy in large quantities).</a:t>
            </a:r>
            <a:endParaRPr b="0" lang="en-GB" sz="1560" strike="noStrike" u="none">
              <a:solidFill>
                <a:srgbClr val="000000"/>
              </a:solidFill>
              <a:effectLst/>
              <a:uFillTx/>
              <a:latin typeface="Arial"/>
            </a:endParaRPr>
          </a:p>
          <a:p>
            <a:pPr lvl="1" marL="337320" indent="-168840" defTabSz="914400">
              <a:lnSpc>
                <a:spcPts val="2313"/>
              </a:lnSpc>
              <a:buClr>
                <a:srgbClr val="000000"/>
              </a:buClr>
              <a:buFont typeface="Arial"/>
              <a:buChar char="•"/>
            </a:pPr>
            <a:r>
              <a:rPr b="0" lang="en-US" sz="1560" strike="noStrike" u="none">
                <a:solidFill>
                  <a:srgbClr val="000000"/>
                </a:solidFill>
                <a:effectLst/>
                <a:uFillTx/>
                <a:latin typeface="Source Han Sans JP"/>
                <a:ea typeface="Source Han Sans JP"/>
              </a:rPr>
              <a:t>Sell excess tiles through discount outlets or online platforms.</a:t>
            </a:r>
            <a:endParaRPr b="0" lang="en-GB" sz="156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423" dur="indefinite" restart="never" nodeType="tmRoot">
          <p:childTnLst>
            <p:seq>
              <p:cTn id="424" dur="indefinite" nodeType="mainSeq">
                <p:childTnLst>
                  <p:par>
                    <p:cTn id="425" fill="hold">
                      <p:stCondLst>
                        <p:cond delay="0"/>
                      </p:stCondLst>
                      <p:childTnLst>
                        <p:par>
                          <p:cTn id="426" fill="hold">
                            <p:stCondLst>
                              <p:cond delay="0"/>
                            </p:stCondLst>
                            <p:childTnLst>
                              <p:par>
                                <p:cTn id="427" nodeType="afterEffect" fill="hold" presetClass="entr" presetID="3" presetSubtype="10">
                                  <p:stCondLst>
                                    <p:cond delay="0"/>
                                  </p:stCondLst>
                                  <p:childTnLst>
                                    <p:set>
                                      <p:cBhvr>
                                        <p:cTn id="428" fill="hold">
                                          <p:stCondLst>
                                            <p:cond delay="0"/>
                                          </p:stCondLst>
                                        </p:cTn>
                                        <p:tgtEl>
                                          <p:spTgt spid="400"/>
                                        </p:tgtEl>
                                        <p:attrNameLst>
                                          <p:attrName>style.visibility</p:attrName>
                                        </p:attrNameLst>
                                      </p:cBhvr>
                                      <p:to>
                                        <p:strVal val="visible"/>
                                      </p:to>
                                    </p:set>
                                    <p:animEffect filter="blinds(horizontal)" transition="in">
                                      <p:cBhvr additive="repl">
                                        <p:cTn id="429" dur="375"/>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318</TotalTime>
  <Application>LibreOffice/25.2.5.2$Linux_X86_64 LibreOffice_project/520$Build-2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DAGwtOWKkBQ</dc:identifier>
  <dc:language>en-GB</dc:language>
  <cp:lastModifiedBy/>
  <dcterms:modified xsi:type="dcterms:W3CDTF">2025-08-22T20:32:32Z</dcterms:modified>
  <cp:revision>3</cp:revision>
  <dc:subject/>
  <dc:title>Data-Driven Approach to Reducing Deadstock and Enhancing Sales in The Hardware Shop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